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7" r:id="rId1"/>
  </p:sldMasterIdLst>
  <p:sldIdLst>
    <p:sldId id="256" r:id="rId2"/>
    <p:sldId id="259" r:id="rId3"/>
    <p:sldId id="262" r:id="rId4"/>
    <p:sldId id="260" r:id="rId5"/>
    <p:sldId id="261" r:id="rId6"/>
    <p:sldId id="263" r:id="rId7"/>
    <p:sldId id="264" r:id="rId8"/>
    <p:sldId id="265" r:id="rId9"/>
    <p:sldId id="266" r:id="rId10"/>
    <p:sldId id="267" r:id="rId11"/>
    <p:sldId id="270" r:id="rId12"/>
    <p:sldId id="269" r:id="rId13"/>
    <p:sldId id="258" r:id="rId14"/>
    <p:sldId id="25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87"/>
    <p:restoredTop sz="95964"/>
  </p:normalViewPr>
  <p:slideViewPr>
    <p:cSldViewPr snapToGrid="0" snapToObjects="1">
      <p:cViewPr varScale="1">
        <p:scale>
          <a:sx n="111" d="100"/>
          <a:sy n="111" d="100"/>
        </p:scale>
        <p:origin x="66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2F529BD-B701-1243-96A7-CFE76F94AA23}" type="datetimeFigureOut">
              <a:rPr lang="en-US" smtClean="0"/>
              <a:t>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170724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F529BD-B701-1243-96A7-CFE76F94AA23}" type="datetimeFigureOut">
              <a:rPr lang="en-US" smtClean="0"/>
              <a:t>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1104769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F529BD-B701-1243-96A7-CFE76F94AA23}" type="datetimeFigureOut">
              <a:rPr lang="en-US" smtClean="0"/>
              <a:t>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1956489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2F529BD-B701-1243-96A7-CFE76F94AA23}" type="datetimeFigureOut">
              <a:rPr lang="en-US" smtClean="0"/>
              <a:t>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2281807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F529BD-B701-1243-96A7-CFE76F94AA23}" type="datetimeFigureOut">
              <a:rPr lang="en-US" smtClean="0"/>
              <a:t>1/5/21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3920706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2F529BD-B701-1243-96A7-CFE76F94AA23}" type="datetimeFigureOut">
              <a:rPr lang="en-US" smtClean="0"/>
              <a:t>1/5/21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1596565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F529BD-B701-1243-96A7-CFE76F94AA23}" type="datetimeFigureOut">
              <a:rPr lang="en-US" smtClean="0"/>
              <a:t>1/5/21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4182779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F529BD-B701-1243-96A7-CFE76F94AA23}" type="datetimeFigureOut">
              <a:rPr lang="en-US" smtClean="0"/>
              <a:t>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209077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F529BD-B701-1243-96A7-CFE76F94AA23}" type="datetimeFigureOut">
              <a:rPr lang="en-US" smtClean="0"/>
              <a:t>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1428399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F529BD-B701-1243-96A7-CFE76F94AA23}" type="datetimeFigureOut">
              <a:rPr lang="en-US" smtClean="0"/>
              <a:t>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3488568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F529BD-B701-1243-96A7-CFE76F94AA23}" type="datetimeFigureOut">
              <a:rPr lang="en-US" smtClean="0"/>
              <a:t>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4021D-F856-ED4C-BC5A-68F0AD46BFCE}" type="slidenum">
              <a:rPr lang="en-US" smtClean="0"/>
              <a:t>‹#›</a:t>
            </a:fld>
            <a:endParaRPr lang="en-US"/>
          </a:p>
        </p:txBody>
      </p:sp>
    </p:spTree>
    <p:extLst>
      <p:ext uri="{BB962C8B-B14F-4D97-AF65-F5344CB8AC3E}">
        <p14:creationId xmlns:p14="http://schemas.microsoft.com/office/powerpoint/2010/main" val="2812963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F529BD-B701-1243-96A7-CFE76F94AA23}" type="datetimeFigureOut">
              <a:rPr lang="en-US" smtClean="0"/>
              <a:t>1/5/21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44021D-F856-ED4C-BC5A-68F0AD46BFCE}" type="slidenum">
              <a:rPr lang="en-US" smtClean="0"/>
              <a:t>‹#›</a:t>
            </a:fld>
            <a:endParaRPr lang="en-US"/>
          </a:p>
        </p:txBody>
      </p:sp>
    </p:spTree>
    <p:extLst>
      <p:ext uri="{BB962C8B-B14F-4D97-AF65-F5344CB8AC3E}">
        <p14:creationId xmlns:p14="http://schemas.microsoft.com/office/powerpoint/2010/main" val="201743946"/>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C2E34-7499-7C4B-8752-DE2F75EE893F}"/>
              </a:ext>
            </a:extLst>
          </p:cNvPr>
          <p:cNvSpPr>
            <a:spLocks noGrp="1"/>
          </p:cNvSpPr>
          <p:nvPr>
            <p:ph type="ctrTitle"/>
          </p:nvPr>
        </p:nvSpPr>
        <p:spPr/>
        <p:txBody>
          <a:bodyPr>
            <a:normAutofit fontScale="90000"/>
          </a:bodyPr>
          <a:lstStyle/>
          <a:p>
            <a:r>
              <a:rPr lang="en-US">
                <a:latin typeface="Times New Roman" panose="02020603050405020304" pitchFamily="18" charset="0"/>
                <a:cs typeface="Times New Roman" panose="02020603050405020304" pitchFamily="18" charset="0"/>
              </a:rPr>
              <a:t>Diversifying the Field: Activities to Make Linguistics More Relevant</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AF22E37-A9A6-B641-9AA8-06CBA38883C1}"/>
              </a:ext>
            </a:extLst>
          </p:cNvPr>
          <p:cNvSpPr>
            <a:spLocks noGrp="1"/>
          </p:cNvSpPr>
          <p:nvPr>
            <p:ph type="subTitle" idx="1"/>
          </p:nvPr>
        </p:nvSpPr>
        <p:spPr>
          <a:xfrm>
            <a:off x="1524000" y="3602037"/>
            <a:ext cx="9144000" cy="2896734"/>
          </a:xfrm>
        </p:spPr>
        <p:txBody>
          <a:bodyPr>
            <a:normAutofit fontScale="92500" lnSpcReduction="20000"/>
          </a:bodyPr>
          <a:lstStyle/>
          <a:p>
            <a:endParaRPr lang="en-US" sz="3200">
              <a:latin typeface="Times New Roman" panose="02020603050405020304" pitchFamily="18" charset="0"/>
              <a:cs typeface="Times New Roman" panose="02020603050405020304" pitchFamily="18" charset="0"/>
            </a:endParaRPr>
          </a:p>
          <a:p>
            <a:r>
              <a:rPr lang="en-US" sz="3500">
                <a:latin typeface="Times New Roman" panose="02020603050405020304" pitchFamily="18" charset="0"/>
                <a:cs typeface="Times New Roman" panose="02020603050405020304" pitchFamily="18" charset="0"/>
              </a:rPr>
              <a:t>Iara Mantenuto</a:t>
            </a:r>
          </a:p>
          <a:p>
            <a:r>
              <a:rPr lang="en-US">
                <a:latin typeface="Times New Roman" panose="02020603050405020304" pitchFamily="18" charset="0"/>
                <a:cs typeface="Times New Roman" panose="02020603050405020304" pitchFamily="18" charset="0"/>
              </a:rPr>
              <a:t>California State University, Dominguez Hills</a:t>
            </a:r>
          </a:p>
          <a:p>
            <a:endParaRPr lang="en-US">
              <a:latin typeface="Times New Roman" panose="02020603050405020304" pitchFamily="18" charset="0"/>
              <a:cs typeface="Times New Roman" panose="02020603050405020304" pitchFamily="18" charset="0"/>
            </a:endParaRPr>
          </a:p>
          <a:p>
            <a:endParaRPr lang="en-US">
              <a:latin typeface="Times New Roman" panose="02020603050405020304" pitchFamily="18" charset="0"/>
              <a:cs typeface="Times New Roman" panose="02020603050405020304" pitchFamily="18" charset="0"/>
            </a:endParaRPr>
          </a:p>
          <a:p>
            <a:r>
              <a:rPr lang="en-US">
                <a:latin typeface="Times New Roman" panose="02020603050405020304" pitchFamily="18" charset="0"/>
                <a:cs typeface="Times New Roman" panose="02020603050405020304" pitchFamily="18" charset="0"/>
              </a:rPr>
              <a:t>Organized Session on Scholarly Teaching in the Age of Covid-19 and Beyond</a:t>
            </a:r>
          </a:p>
          <a:p>
            <a:r>
              <a:rPr lang="en-US">
                <a:latin typeface="Times New Roman" panose="02020603050405020304" pitchFamily="18" charset="0"/>
                <a:cs typeface="Times New Roman" panose="02020603050405020304" pitchFamily="18" charset="0"/>
              </a:rPr>
              <a:t>Saturday, January 9</a:t>
            </a:r>
            <a:r>
              <a:rPr lang="en-US" baseline="30000">
                <a:latin typeface="Times New Roman" panose="02020603050405020304" pitchFamily="18" charset="0"/>
                <a:cs typeface="Times New Roman" panose="02020603050405020304" pitchFamily="18" charset="0"/>
              </a:rPr>
              <a:t>th</a:t>
            </a:r>
            <a:r>
              <a:rPr lang="en-US">
                <a:latin typeface="Times New Roman" panose="02020603050405020304" pitchFamily="18" charset="0"/>
                <a:cs typeface="Times New Roman" panose="02020603050405020304" pitchFamily="18" charset="0"/>
              </a:rPr>
              <a:t> 2021</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0787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765D6-E167-1A4D-B871-3A96EF1FBCD0}"/>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Content:</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3024375-37B0-3642-9BF4-6B78D089CD56}"/>
              </a:ext>
            </a:extLst>
          </p:cNvPr>
          <p:cNvSpPr>
            <a:spLocks noGrp="1"/>
          </p:cNvSpPr>
          <p:nvPr>
            <p:ph idx="1"/>
          </p:nvPr>
        </p:nvSpPr>
        <p:spPr>
          <a:xfrm>
            <a:off x="838200" y="1349829"/>
            <a:ext cx="10515600" cy="5334000"/>
          </a:xfrm>
        </p:spPr>
        <p:txBody>
          <a:bodyPr>
            <a:normAutofit/>
          </a:bodyPr>
          <a:lstStyle/>
          <a:p>
            <a:pPr marL="514350" indent="-514350">
              <a:buFont typeface="+mj-lt"/>
              <a:buAutoNum type="arabicParenR"/>
            </a:pPr>
            <a:r>
              <a:rPr lang="en-US">
                <a:latin typeface="Times New Roman" panose="02020603050405020304" pitchFamily="18" charset="0"/>
                <a:cs typeface="Times New Roman" panose="02020603050405020304" pitchFamily="18" charset="0"/>
              </a:rPr>
              <a:t>Cultural frameworks</a:t>
            </a:r>
          </a:p>
          <a:p>
            <a:pPr marL="514350" indent="-514350">
              <a:buFont typeface="+mj-lt"/>
              <a:buAutoNum type="arabicParenR"/>
            </a:pPr>
            <a:r>
              <a:rPr lang="en-US">
                <a:latin typeface="Times New Roman" panose="02020603050405020304" pitchFamily="18" charset="0"/>
                <a:cs typeface="Times New Roman" panose="02020603050405020304" pitchFamily="18" charset="0"/>
              </a:rPr>
              <a:t>Whys and goals </a:t>
            </a:r>
          </a:p>
          <a:p>
            <a:pPr marL="514350" indent="-514350">
              <a:buFont typeface="+mj-lt"/>
              <a:buAutoNum type="arabicParenR"/>
            </a:pPr>
            <a:r>
              <a:rPr lang="en-US">
                <a:latin typeface="Times New Roman" panose="02020603050405020304" pitchFamily="18" charset="0"/>
                <a:cs typeface="Times New Roman" panose="02020603050405020304" pitchFamily="18" charset="0"/>
              </a:rPr>
              <a:t>Starting point</a:t>
            </a:r>
          </a:p>
          <a:p>
            <a:pPr marL="514350" indent="-514350">
              <a:buFont typeface="+mj-lt"/>
              <a:buAutoNum type="arabicParenR"/>
            </a:pPr>
            <a:r>
              <a:rPr lang="en-US">
                <a:latin typeface="Times New Roman" panose="02020603050405020304" pitchFamily="18" charset="0"/>
                <a:cs typeface="Times New Roman" panose="02020603050405020304" pitchFamily="18" charset="0"/>
              </a:rPr>
              <a:t>Activities:</a:t>
            </a:r>
          </a:p>
          <a:p>
            <a:pPr marL="1885950" lvl="3" indent="-514350">
              <a:buFont typeface="+mj-lt"/>
              <a:buAutoNum type="alphaLcPeriod"/>
            </a:pPr>
            <a:r>
              <a:rPr lang="en-US" sz="2200">
                <a:latin typeface="Times New Roman" panose="02020603050405020304" pitchFamily="18" charset="0"/>
                <a:cs typeface="Times New Roman" panose="02020603050405020304" pitchFamily="18" charset="0"/>
              </a:rPr>
              <a:t>Jobs in linguistics</a:t>
            </a:r>
          </a:p>
          <a:p>
            <a:pPr marL="1885950" lvl="3" indent="-514350">
              <a:buFont typeface="+mj-lt"/>
              <a:buAutoNum type="alphaLcPeriod"/>
            </a:pPr>
            <a:r>
              <a:rPr lang="en-US" sz="2200">
                <a:latin typeface="Times New Roman" panose="02020603050405020304" pitchFamily="18" charset="0"/>
                <a:cs typeface="Times New Roman" panose="02020603050405020304" pitchFamily="18" charset="0"/>
              </a:rPr>
              <a:t>Meta-teaching: skills acquired and their use outside of academia</a:t>
            </a:r>
          </a:p>
          <a:p>
            <a:pPr marL="1885950" lvl="3" indent="-514350">
              <a:buFont typeface="+mj-lt"/>
              <a:buAutoNum type="alphaLcPeriod"/>
            </a:pPr>
            <a:r>
              <a:rPr lang="en-US" sz="2200">
                <a:latin typeface="Times New Roman" panose="02020603050405020304" pitchFamily="18" charset="0"/>
                <a:cs typeface="Times New Roman" panose="02020603050405020304" pitchFamily="18" charset="0"/>
              </a:rPr>
              <a:t>Tailoring the content to our students’ culture</a:t>
            </a:r>
          </a:p>
          <a:p>
            <a:pPr marL="1885950" lvl="3" indent="-514350">
              <a:buFont typeface="+mj-lt"/>
              <a:buAutoNum type="alphaLcPeriod"/>
            </a:pPr>
            <a:r>
              <a:rPr lang="en-US" sz="2200">
                <a:latin typeface="Times New Roman" panose="02020603050405020304" pitchFamily="18" charset="0"/>
                <a:cs typeface="Times New Roman" panose="02020603050405020304" pitchFamily="18" charset="0"/>
              </a:rPr>
              <a:t>Real life final project</a:t>
            </a:r>
          </a:p>
          <a:p>
            <a:pPr marL="1885950" lvl="3" indent="-514350">
              <a:buFont typeface="+mj-lt"/>
              <a:buAutoNum type="alphaLcPeriod"/>
            </a:pPr>
            <a:r>
              <a:rPr lang="en-US" sz="2200">
                <a:latin typeface="Times New Roman" panose="02020603050405020304" pitchFamily="18" charset="0"/>
                <a:cs typeface="Times New Roman" panose="02020603050405020304" pitchFamily="18" charset="0"/>
              </a:rPr>
              <a:t>Self-reflection papers</a:t>
            </a:r>
          </a:p>
          <a:p>
            <a:pPr marL="514350" indent="-514350">
              <a:buFont typeface="+mj-lt"/>
              <a:buAutoNum type="arabicParenR"/>
            </a:pPr>
            <a:r>
              <a:rPr lang="en-US">
                <a:latin typeface="Times New Roman" panose="02020603050405020304" pitchFamily="18" charset="0"/>
                <a:cs typeface="Times New Roman" panose="02020603050405020304" pitchFamily="18" charset="0"/>
              </a:rPr>
              <a:t>Testimonials</a:t>
            </a:r>
          </a:p>
          <a:p>
            <a:pPr marL="514350" indent="-514350">
              <a:buFont typeface="+mj-lt"/>
              <a:buAutoNum type="arabicParenR"/>
            </a:pPr>
            <a:r>
              <a:rPr lang="en-US">
                <a:latin typeface="Times New Roman" panose="02020603050405020304" pitchFamily="18" charset="0"/>
                <a:cs typeface="Times New Roman" panose="02020603050405020304" pitchFamily="18" charset="0"/>
              </a:rPr>
              <a:t>Conclusions and future plans</a:t>
            </a:r>
          </a:p>
          <a:p>
            <a:pPr marL="514350" indent="-514350">
              <a:buFont typeface="+mj-lt"/>
              <a:buAutoNum type="arabicParenR"/>
            </a:pPr>
            <a:endParaRPr lang="en-US" dirty="0"/>
          </a:p>
        </p:txBody>
      </p:sp>
    </p:spTree>
    <p:extLst>
      <p:ext uri="{BB962C8B-B14F-4D97-AF65-F5344CB8AC3E}">
        <p14:creationId xmlns:p14="http://schemas.microsoft.com/office/powerpoint/2010/main" val="2342515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11408-FD1C-EE4F-A9CE-DB940C5752A4}"/>
              </a:ext>
            </a:extLst>
          </p:cNvPr>
          <p:cNvSpPr>
            <a:spLocks noGrp="1"/>
          </p:cNvSpPr>
          <p:nvPr>
            <p:ph type="title"/>
          </p:nvPr>
        </p:nvSpPr>
        <p:spPr>
          <a:xfrm>
            <a:off x="839788" y="144525"/>
            <a:ext cx="10515600" cy="1325563"/>
          </a:xfrm>
        </p:spPr>
        <p:txBody>
          <a:bodyPr/>
          <a:lstStyle/>
          <a:p>
            <a:r>
              <a:rPr lang="en-US" dirty="0">
                <a:latin typeface="Times New Roman" panose="02020603050405020304" pitchFamily="18" charset="0"/>
                <a:cs typeface="Times New Roman" panose="02020603050405020304" pitchFamily="18" charset="0"/>
              </a:rPr>
              <a:t>Cultural frameworks </a:t>
            </a:r>
            <a:r>
              <a:rPr lang="en-US" sz="2800" dirty="0">
                <a:latin typeface="Times New Roman" panose="02020603050405020304" pitchFamily="18" charset="0"/>
                <a:cs typeface="Times New Roman" panose="02020603050405020304" pitchFamily="18" charset="0"/>
              </a:rPr>
              <a:t>(Chávez et al. 2016)</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For more details see additional material.</a:t>
            </a:r>
            <a:endParaRPr lang="en-US" sz="2800" dirty="0"/>
          </a:p>
        </p:txBody>
      </p:sp>
      <p:sp>
        <p:nvSpPr>
          <p:cNvPr id="4" name="Text Placeholder 3">
            <a:extLst>
              <a:ext uri="{FF2B5EF4-FFF2-40B4-BE49-F238E27FC236}">
                <a16:creationId xmlns:a16="http://schemas.microsoft.com/office/drawing/2014/main" id="{9323AD42-D6BA-0B41-9375-B7D2C05F9BFF}"/>
              </a:ext>
            </a:extLst>
          </p:cNvPr>
          <p:cNvSpPr>
            <a:spLocks noGrp="1"/>
          </p:cNvSpPr>
          <p:nvPr>
            <p:ph type="body" idx="1"/>
          </p:nvPr>
        </p:nvSpPr>
        <p:spPr>
          <a:xfrm>
            <a:off x="839788" y="1681163"/>
            <a:ext cx="5157787" cy="430666"/>
          </a:xfrm>
        </p:spPr>
        <p:txBody>
          <a:bodyPr/>
          <a:lstStyle/>
          <a:p>
            <a:r>
              <a:rPr lang="en-US" dirty="0">
                <a:latin typeface="Times New Roman" panose="02020603050405020304" pitchFamily="18" charset="0"/>
                <a:cs typeface="Times New Roman" panose="02020603050405020304" pitchFamily="18" charset="0"/>
              </a:rPr>
              <a:t>Individuated framework: </a:t>
            </a:r>
          </a:p>
        </p:txBody>
      </p:sp>
      <p:sp>
        <p:nvSpPr>
          <p:cNvPr id="3" name="Content Placeholder 2">
            <a:extLst>
              <a:ext uri="{FF2B5EF4-FFF2-40B4-BE49-F238E27FC236}">
                <a16:creationId xmlns:a16="http://schemas.microsoft.com/office/drawing/2014/main" id="{85CABF29-7C72-7C4D-809A-82C7C4F8FB80}"/>
              </a:ext>
            </a:extLst>
          </p:cNvPr>
          <p:cNvSpPr>
            <a:spLocks noGrp="1"/>
          </p:cNvSpPr>
          <p:nvPr>
            <p:ph sz="half" idx="2"/>
          </p:nvPr>
        </p:nvSpPr>
        <p:spPr>
          <a:xfrm>
            <a:off x="839788" y="2111829"/>
            <a:ext cx="5157787" cy="3684588"/>
          </a:xfrm>
        </p:spPr>
        <p:txBody>
          <a:bodyPr>
            <a:normAutofit/>
          </a:bodyPr>
          <a:lstStyle/>
          <a:p>
            <a:r>
              <a:rPr lang="en-US" dirty="0">
                <a:latin typeface="Times New Roman" panose="02020603050405020304" pitchFamily="18" charset="0"/>
                <a:cs typeface="Times New Roman" panose="02020603050405020304" pitchFamily="18" charset="0"/>
              </a:rPr>
              <a:t>The world is viewed and valued as compartmentalized, individual, linear, abstract, mind based, contextually independent.</a:t>
            </a:r>
          </a:p>
          <a:p>
            <a:pPr marL="0" indent="0">
              <a:buNone/>
            </a:pPr>
            <a:r>
              <a:rPr lang="en-US" dirty="0">
                <a:latin typeface="Times New Roman" panose="02020603050405020304" pitchFamily="18" charset="0"/>
                <a:cs typeface="Times New Roman" panose="02020603050405020304" pitchFamily="18" charset="0"/>
              </a:rPr>
              <a:t>-&gt; More common in academic culture and college teaching.</a:t>
            </a:r>
          </a:p>
          <a:p>
            <a:pPr marL="0" indent="0">
              <a:buNone/>
            </a:pPr>
            <a:endParaRPr lang="en-US" sz="2200" dirty="0">
              <a:latin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F48453F1-2B6A-0B4E-9E80-577CF2FBBB52}"/>
              </a:ext>
            </a:extLst>
          </p:cNvPr>
          <p:cNvSpPr>
            <a:spLocks noGrp="1"/>
          </p:cNvSpPr>
          <p:nvPr>
            <p:ph type="body" sz="quarter" idx="3"/>
          </p:nvPr>
        </p:nvSpPr>
        <p:spPr>
          <a:xfrm>
            <a:off x="6172200" y="1681163"/>
            <a:ext cx="5183188" cy="430666"/>
          </a:xfrm>
        </p:spPr>
        <p:txBody>
          <a:bodyPr/>
          <a:lstStyle/>
          <a:p>
            <a:r>
              <a:rPr lang="en-US" dirty="0">
                <a:latin typeface="Times New Roman" panose="02020603050405020304" pitchFamily="18" charset="0"/>
                <a:cs typeface="Times New Roman" panose="02020603050405020304" pitchFamily="18" charset="0"/>
              </a:rPr>
              <a:t>Integrated framework: </a:t>
            </a:r>
          </a:p>
        </p:txBody>
      </p:sp>
      <p:sp>
        <p:nvSpPr>
          <p:cNvPr id="6" name="Content Placeholder 5">
            <a:extLst>
              <a:ext uri="{FF2B5EF4-FFF2-40B4-BE49-F238E27FC236}">
                <a16:creationId xmlns:a16="http://schemas.microsoft.com/office/drawing/2014/main" id="{4082F755-91DD-AE42-873A-147C70D14F85}"/>
              </a:ext>
            </a:extLst>
          </p:cNvPr>
          <p:cNvSpPr>
            <a:spLocks noGrp="1"/>
          </p:cNvSpPr>
          <p:nvPr>
            <p:ph sz="quarter" idx="4"/>
          </p:nvPr>
        </p:nvSpPr>
        <p:spPr>
          <a:xfrm>
            <a:off x="6169024" y="2111829"/>
            <a:ext cx="5183188" cy="3684588"/>
          </a:xfrm>
        </p:spPr>
        <p:txBody>
          <a:bodyPr>
            <a:normAutofit/>
          </a:bodyPr>
          <a:lstStyle/>
          <a:p>
            <a:r>
              <a:rPr lang="en-US" dirty="0">
                <a:latin typeface="Times New Roman" panose="02020603050405020304" pitchFamily="18" charset="0"/>
                <a:cs typeface="Times New Roman" panose="02020603050405020304" pitchFamily="18" charset="0"/>
              </a:rPr>
              <a:t>The world is viewed and valued as  interconnected, mutual, circular or seasonal, reflective, contextually dependent, mind/body/spirit/heart-based.</a:t>
            </a:r>
          </a:p>
        </p:txBody>
      </p:sp>
    </p:spTree>
    <p:extLst>
      <p:ext uri="{BB962C8B-B14F-4D97-AF65-F5344CB8AC3E}">
        <p14:creationId xmlns:p14="http://schemas.microsoft.com/office/powerpoint/2010/main" val="3703449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2089-1052-0A40-BA48-E2BF08880B8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Whys and goals</a:t>
            </a:r>
            <a:endParaRPr lang="en-US" dirty="0"/>
          </a:p>
        </p:txBody>
      </p:sp>
      <p:sp>
        <p:nvSpPr>
          <p:cNvPr id="3" name="Content Placeholder 2">
            <a:extLst>
              <a:ext uri="{FF2B5EF4-FFF2-40B4-BE49-F238E27FC236}">
                <a16:creationId xmlns:a16="http://schemas.microsoft.com/office/drawing/2014/main" id="{27A5F96F-4ECF-214B-80B9-8D7D70C84519}"/>
              </a:ext>
            </a:extLst>
          </p:cNvPr>
          <p:cNvSpPr>
            <a:spLocks noGrp="1"/>
          </p:cNvSpPr>
          <p:nvPr>
            <p:ph idx="1"/>
          </p:nvPr>
        </p:nvSpPr>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Our students do not all share the same cultural capital when they come to college. Balancing cultural frameworks in teaching means that students would be able to apply their ways of learning in their upbringing to their learning in college.</a:t>
            </a:r>
          </a:p>
          <a:p>
            <a:r>
              <a:rPr lang="en-US" dirty="0">
                <a:latin typeface="Times New Roman" panose="02020603050405020304" pitchFamily="18" charset="0"/>
                <a:cs typeface="Times New Roman" panose="02020603050405020304" pitchFamily="18" charset="0"/>
              </a:rPr>
              <a:t>First generation students and other underrepresented students appreciate relatedness, community orientation and practicality. </a:t>
            </a:r>
          </a:p>
          <a:p>
            <a:r>
              <a:rPr lang="en-US" dirty="0">
                <a:latin typeface="Times New Roman" panose="02020603050405020304" pitchFamily="18" charset="0"/>
                <a:cs typeface="Times New Roman" panose="02020603050405020304" pitchFamily="18" charset="0"/>
              </a:rPr>
              <a:t>In the US the dominant academic culture is based on the individuated framework (originated in the Northern-European cultures), but not all students are from the dominant academic culture.</a:t>
            </a:r>
          </a:p>
          <a:p>
            <a:r>
              <a:rPr lang="en-US" dirty="0">
                <a:latin typeface="Times New Roman" panose="02020603050405020304" pitchFamily="18" charset="0"/>
                <a:cs typeface="Times New Roman" panose="02020603050405020304" pitchFamily="18" charset="0"/>
              </a:rPr>
              <a:t>We want to present the content of our classes and teach in a way that engages students and is inclusive of all their learning cultures. (Chávez et al. 2016)</a:t>
            </a:r>
          </a:p>
          <a:p>
            <a:r>
              <a:rPr lang="en-US" dirty="0">
                <a:latin typeface="Times New Roman" panose="02020603050405020304" pitchFamily="18" charset="0"/>
                <a:cs typeface="Times New Roman" panose="02020603050405020304" pitchFamily="18" charset="0"/>
              </a:rPr>
              <a:t>We want to engage and retain students, but if we only use one of the two cultural frameworks we are not engaging all the students, and we are not offering the opportunities to others to learn in a different way.</a:t>
            </a:r>
          </a:p>
        </p:txBody>
      </p:sp>
    </p:spTree>
    <p:extLst>
      <p:ext uri="{BB962C8B-B14F-4D97-AF65-F5344CB8AC3E}">
        <p14:creationId xmlns:p14="http://schemas.microsoft.com/office/powerpoint/2010/main" val="2500546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914BE-DF4C-5B47-BAAB-5B42243C91F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Starting point</a:t>
            </a:r>
            <a:endParaRPr lang="en-US" dirty="0"/>
          </a:p>
        </p:txBody>
      </p:sp>
      <p:sp>
        <p:nvSpPr>
          <p:cNvPr id="3" name="Content Placeholder 2">
            <a:extLst>
              <a:ext uri="{FF2B5EF4-FFF2-40B4-BE49-F238E27FC236}">
                <a16:creationId xmlns:a16="http://schemas.microsoft.com/office/drawing/2014/main" id="{B08BECB0-1D5E-D94D-9BCC-0CACF7943DE0}"/>
              </a:ext>
            </a:extLst>
          </p:cNvPr>
          <p:cNvSpPr>
            <a:spLocks noGrp="1"/>
          </p:cNvSpPr>
          <p:nvPr>
            <p:ph idx="1"/>
          </p:nvPr>
        </p:nvSpPr>
        <p:spPr>
          <a:xfrm>
            <a:off x="838200" y="1404257"/>
            <a:ext cx="10515600" cy="5203372"/>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These suggestions do not entail major changes in our content in syntax, morphology, semantics, etc.</a:t>
            </a:r>
          </a:p>
          <a:p>
            <a:r>
              <a:rPr lang="en-US" dirty="0">
                <a:latin typeface="Times New Roman" panose="02020603050405020304" pitchFamily="18" charset="0"/>
                <a:cs typeface="Times New Roman" panose="02020603050405020304" pitchFamily="18" charset="0"/>
              </a:rPr>
              <a:t>The content can be enhanced when we deal with intro to linguistics.</a:t>
            </a:r>
          </a:p>
          <a:p>
            <a:r>
              <a:rPr lang="en-US" dirty="0">
                <a:latin typeface="Times New Roman" panose="02020603050405020304" pitchFamily="18" charset="0"/>
                <a:cs typeface="Times New Roman" panose="02020603050405020304" pitchFamily="18" charset="0"/>
              </a:rPr>
              <a:t>Research and relatedness in this presentation are not mutually exclusive.</a:t>
            </a:r>
          </a:p>
          <a:p>
            <a:r>
              <a:rPr lang="en-US" dirty="0">
                <a:latin typeface="Times New Roman" panose="02020603050405020304" pitchFamily="18" charset="0"/>
                <a:cs typeface="Times New Roman" panose="02020603050405020304" pitchFamily="18" charset="0"/>
              </a:rPr>
              <a:t>These suggestions are about the how of teaching and testing students. It makes us challenge what we value and how we relate to our learning experience.</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a:buFont typeface="Wingdings" pitchFamily="2" charset="2"/>
              <a:buChar char="Ø"/>
            </a:pPr>
            <a:r>
              <a:rPr lang="en-US" dirty="0">
                <a:latin typeface="Times New Roman" panose="02020603050405020304" pitchFamily="18" charset="0"/>
                <a:cs typeface="Times New Roman" panose="02020603050405020304" pitchFamily="18" charset="0"/>
              </a:rPr>
              <a:t> The activities and points raised in this poster presentation were used in my intro to linguistics and syntax courses at CSUDH. The classes were asynchronous, but the same activities are transferable to a synchronous setting.</a:t>
            </a: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60324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19E5A-A4E8-2548-AD83-0271FE7B0CD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Activity 1: Jobs in linguistics</a:t>
            </a:r>
          </a:p>
        </p:txBody>
      </p:sp>
      <p:sp>
        <p:nvSpPr>
          <p:cNvPr id="3" name="Content Placeholder 2">
            <a:extLst>
              <a:ext uri="{FF2B5EF4-FFF2-40B4-BE49-F238E27FC236}">
                <a16:creationId xmlns:a16="http://schemas.microsoft.com/office/drawing/2014/main" id="{05961A14-C9F8-EB44-9BF8-E4177C61202F}"/>
              </a:ext>
            </a:extLst>
          </p:cNvPr>
          <p:cNvSpPr>
            <a:spLocks noGrp="1"/>
          </p:cNvSpPr>
          <p:nvPr>
            <p:ph idx="1"/>
          </p:nvPr>
        </p:nvSpPr>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Include information about possible jobs in linguistics in all your classes at the beginning of </a:t>
            </a:r>
            <a:r>
              <a:rPr lang="en-US">
                <a:latin typeface="Times New Roman" panose="02020603050405020304" pitchFamily="18" charset="0"/>
                <a:cs typeface="Times New Roman" panose="02020603050405020304" pitchFamily="18" charset="0"/>
              </a:rPr>
              <a:t>the course. </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This activity:</a:t>
            </a:r>
          </a:p>
          <a:p>
            <a:r>
              <a:rPr lang="en-US" dirty="0">
                <a:latin typeface="Times New Roman" panose="02020603050405020304" pitchFamily="18" charset="0"/>
                <a:cs typeface="Times New Roman" panose="02020603050405020304" pitchFamily="18" charset="0"/>
              </a:rPr>
              <a:t>allows students to talk with their families and friends about the applicability of what they learn (beyond research).</a:t>
            </a:r>
          </a:p>
          <a:p>
            <a:r>
              <a:rPr lang="en-US" dirty="0">
                <a:latin typeface="Times New Roman" panose="02020603050405020304" pitchFamily="18" charset="0"/>
                <a:cs typeface="Times New Roman" panose="02020603050405020304" pitchFamily="18" charset="0"/>
              </a:rPr>
              <a:t>Allows them to see the material presented, and to ask questions, in relation to the real world.</a:t>
            </a:r>
          </a:p>
          <a:p>
            <a:r>
              <a:rPr lang="en-US" dirty="0">
                <a:latin typeface="Times New Roman" panose="02020603050405020304" pitchFamily="18" charset="0"/>
                <a:cs typeface="Times New Roman" panose="02020603050405020304" pitchFamily="18" charset="0"/>
              </a:rPr>
              <a:t>Shows students that they can talk with you and approach you about future decisions and about yourself (your job as a professor, researcher and beyond).</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692345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4E9A9-BC00-0C4B-A1F9-18E94D14FBCA}"/>
              </a:ext>
            </a:extLst>
          </p:cNvPr>
          <p:cNvSpPr>
            <a:spLocks noGrp="1"/>
          </p:cNvSpPr>
          <p:nvPr>
            <p:ph type="title"/>
          </p:nvPr>
        </p:nvSpPr>
        <p:spPr>
          <a:xfrm>
            <a:off x="838200" y="136525"/>
            <a:ext cx="10515600" cy="1325563"/>
          </a:xfrm>
        </p:spPr>
        <p:txBody>
          <a:bodyPr>
            <a:normAutofit/>
          </a:bodyPr>
          <a:lstStyle/>
          <a:p>
            <a:r>
              <a:rPr lang="en-US" sz="4200" dirty="0">
                <a:latin typeface="Times New Roman" panose="02020603050405020304" pitchFamily="18" charset="0"/>
                <a:cs typeface="Times New Roman" panose="02020603050405020304" pitchFamily="18" charset="0"/>
              </a:rPr>
              <a:t>Activity 2: Meta-teaching: skills acquired and their use outside of academia</a:t>
            </a:r>
          </a:p>
        </p:txBody>
      </p:sp>
      <p:sp>
        <p:nvSpPr>
          <p:cNvPr id="3" name="Content Placeholder 2">
            <a:extLst>
              <a:ext uri="{FF2B5EF4-FFF2-40B4-BE49-F238E27FC236}">
                <a16:creationId xmlns:a16="http://schemas.microsoft.com/office/drawing/2014/main" id="{D31E69B7-3825-BF49-9B0D-CA98B95D287E}"/>
              </a:ext>
            </a:extLst>
          </p:cNvPr>
          <p:cNvSpPr>
            <a:spLocks noGrp="1"/>
          </p:cNvSpPr>
          <p:nvPr>
            <p:ph idx="1"/>
          </p:nvPr>
        </p:nvSpPr>
        <p:spPr>
          <a:xfrm>
            <a:off x="838200" y="1327971"/>
            <a:ext cx="10515600" cy="2746375"/>
          </a:xfrm>
        </p:spPr>
        <p:txBody>
          <a:bodyPr/>
          <a:lstStyle/>
          <a:p>
            <a:pPr marL="0" indent="0">
              <a:buNone/>
            </a:pPr>
            <a:r>
              <a:rPr lang="en-US" sz="2600" dirty="0">
                <a:latin typeface="Times New Roman" panose="02020603050405020304" pitchFamily="18" charset="0"/>
                <a:cs typeface="Times New Roman" panose="02020603050405020304" pitchFamily="18" charset="0"/>
              </a:rPr>
              <a:t>Explain how students will use the skills that they are learning, even outside of academia.</a:t>
            </a:r>
          </a:p>
          <a:p>
            <a:r>
              <a:rPr lang="en-US" sz="2600" dirty="0">
                <a:latin typeface="Times New Roman" panose="02020603050405020304" pitchFamily="18" charset="0"/>
                <a:cs typeface="Times New Roman" panose="02020603050405020304" pitchFamily="18" charset="0"/>
              </a:rPr>
              <a:t>Whenever teaching a new skill (for example pattern recognition in morphology) relate it to real life.</a:t>
            </a:r>
          </a:p>
          <a:p>
            <a:r>
              <a:rPr lang="en-US" sz="2600" dirty="0">
                <a:latin typeface="Times New Roman" panose="02020603050405020304" pitchFamily="18" charset="0"/>
                <a:cs typeface="Times New Roman" panose="02020603050405020304" pitchFamily="18" charset="0"/>
              </a:rPr>
              <a:t>Try to include a skill-based approach in your syllabus in advanced courses (</a:t>
            </a:r>
            <a:r>
              <a:rPr lang="en-US" sz="2600" dirty="0" err="1">
                <a:latin typeface="Times New Roman" panose="02020603050405020304" pitchFamily="18" charset="0"/>
                <a:cs typeface="Times New Roman" panose="02020603050405020304" pitchFamily="18" charset="0"/>
              </a:rPr>
              <a:t>Zuraw</a:t>
            </a:r>
            <a:r>
              <a:rPr lang="en-US" sz="2600" dirty="0">
                <a:latin typeface="Times New Roman" panose="02020603050405020304" pitchFamily="18" charset="0"/>
                <a:cs typeface="Times New Roman" panose="02020603050405020304" pitchFamily="18" charset="0"/>
              </a:rPr>
              <a:t> et al. 2019).</a:t>
            </a:r>
          </a:p>
          <a:p>
            <a:pPr lvl="8"/>
            <a:endParaRPr lang="en-US" dirty="0"/>
          </a:p>
          <a:p>
            <a:pPr marL="0" indent="0">
              <a:buNone/>
            </a:pPr>
            <a:endParaRPr lang="en-US" dirty="0"/>
          </a:p>
        </p:txBody>
      </p:sp>
      <p:sp>
        <p:nvSpPr>
          <p:cNvPr id="6" name="TextBox 5">
            <a:extLst>
              <a:ext uri="{FF2B5EF4-FFF2-40B4-BE49-F238E27FC236}">
                <a16:creationId xmlns:a16="http://schemas.microsoft.com/office/drawing/2014/main" id="{18C128E1-549E-7D49-B2F9-F67E81AC33DD}"/>
              </a:ext>
            </a:extLst>
          </p:cNvPr>
          <p:cNvSpPr txBox="1"/>
          <p:nvPr/>
        </p:nvSpPr>
        <p:spPr>
          <a:xfrm>
            <a:off x="838200" y="3742298"/>
            <a:ext cx="10515600" cy="304698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These are some examples of skills for the skills-based approach included in my syntax course. Note: traditional content is associated with these skills; students reflect on the skills and they refer to each one of them (as part of a whole).</a:t>
            </a:r>
          </a:p>
          <a:p>
            <a:r>
              <a:rPr lang="en-US" sz="2400" dirty="0">
                <a:latin typeface="Times New Roman" panose="02020603050405020304" pitchFamily="18" charset="0"/>
                <a:cs typeface="Times New Roman" panose="02020603050405020304" pitchFamily="18" charset="0"/>
              </a:rPr>
              <a:t>Skill 3: Identify derivational and inflectional morphemes.</a:t>
            </a:r>
          </a:p>
          <a:p>
            <a:r>
              <a:rPr lang="en-US" sz="2400" dirty="0">
                <a:latin typeface="Times New Roman" panose="02020603050405020304" pitchFamily="18" charset="0"/>
                <a:cs typeface="Times New Roman" panose="02020603050405020304" pitchFamily="18" charset="0"/>
              </a:rPr>
              <a:t>Skill 9: Given a tree please write the phrase structure rules.</a:t>
            </a:r>
          </a:p>
          <a:p>
            <a:r>
              <a:rPr lang="en-US" sz="2400" dirty="0">
                <a:latin typeface="Times New Roman" panose="02020603050405020304" pitchFamily="18" charset="0"/>
                <a:cs typeface="Times New Roman" panose="02020603050405020304" pitchFamily="18" charset="0"/>
              </a:rPr>
              <a:t>Skill 11: Explain ambiguous sentences. </a:t>
            </a:r>
          </a:p>
          <a:p>
            <a:r>
              <a:rPr lang="en-US" sz="2400" dirty="0">
                <a:latin typeface="Times New Roman" panose="02020603050405020304" pitchFamily="18" charset="0"/>
                <a:cs typeface="Times New Roman" panose="02020603050405020304" pitchFamily="18" charset="0"/>
              </a:rPr>
              <a:t>Skill 18: Explain why we need a deep structure and a surface structure.</a:t>
            </a:r>
          </a:p>
          <a:p>
            <a:r>
              <a:rPr lang="en-US" sz="2400" dirty="0">
                <a:latin typeface="Times New Roman" panose="02020603050405020304" pitchFamily="18" charset="0"/>
                <a:cs typeface="Times New Roman" panose="02020603050405020304" pitchFamily="18" charset="0"/>
              </a:rPr>
              <a:t>Skill 21: Draw trees with V-to-T movement.</a:t>
            </a:r>
          </a:p>
        </p:txBody>
      </p:sp>
    </p:spTree>
    <p:extLst>
      <p:ext uri="{BB962C8B-B14F-4D97-AF65-F5344CB8AC3E}">
        <p14:creationId xmlns:p14="http://schemas.microsoft.com/office/powerpoint/2010/main" val="4108710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DD3CC-6C14-3142-9B33-D02869247E8E}"/>
              </a:ext>
            </a:extLst>
          </p:cNvPr>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Activity 3: Tailoring the content to our students’ cultures, both in terms of topic and identity</a:t>
            </a:r>
          </a:p>
        </p:txBody>
      </p:sp>
      <p:sp>
        <p:nvSpPr>
          <p:cNvPr id="3" name="Content Placeholder 2">
            <a:extLst>
              <a:ext uri="{FF2B5EF4-FFF2-40B4-BE49-F238E27FC236}">
                <a16:creationId xmlns:a16="http://schemas.microsoft.com/office/drawing/2014/main" id="{DBCED7E6-7AA2-584B-91AC-BB67756B44EC}"/>
              </a:ext>
            </a:extLst>
          </p:cNvPr>
          <p:cNvSpPr>
            <a:spLocks noGrp="1"/>
          </p:cNvSpPr>
          <p:nvPr>
            <p:ph idx="1"/>
          </p:nvPr>
        </p:nvSpPr>
        <p:spPr>
          <a:xfrm>
            <a:off x="838200" y="1825624"/>
            <a:ext cx="10515600" cy="5032375"/>
          </a:xfrm>
        </p:spPr>
        <p:txBody>
          <a:bodyPr>
            <a:normAutofit fontScale="77500" lnSpcReduction="20000"/>
          </a:bodyPr>
          <a:lstStyle/>
          <a:p>
            <a:pPr marL="0" indent="0">
              <a:buNone/>
            </a:pPr>
            <a:r>
              <a:rPr lang="en-US" sz="3300" dirty="0">
                <a:latin typeface="Times New Roman" panose="02020603050405020304" pitchFamily="18" charset="0"/>
                <a:cs typeface="Times New Roman" panose="02020603050405020304" pitchFamily="18" charset="0"/>
              </a:rPr>
              <a:t>Tailor our classes to the students that we have in front of us.</a:t>
            </a:r>
          </a:p>
          <a:p>
            <a:r>
              <a:rPr lang="en-US" sz="3300" dirty="0">
                <a:latin typeface="Times New Roman" panose="02020603050405020304" pitchFamily="18" charset="0"/>
                <a:cs typeface="Times New Roman" panose="02020603050405020304" pitchFamily="18" charset="0"/>
              </a:rPr>
              <a:t>Some of the content I added to a “traditional” introduction to linguistics was based on my students’ life experiences and interests.</a:t>
            </a:r>
          </a:p>
          <a:p>
            <a:pPr>
              <a:buFontTx/>
              <a:buChar char="-"/>
            </a:pPr>
            <a:r>
              <a:rPr lang="en-US" sz="3300" dirty="0">
                <a:latin typeface="Times New Roman" panose="02020603050405020304" pitchFamily="18" charset="0"/>
                <a:cs typeface="Times New Roman" panose="02020603050405020304" pitchFamily="18" charset="0"/>
              </a:rPr>
              <a:t>Linguistics and social justice</a:t>
            </a:r>
          </a:p>
          <a:p>
            <a:pPr>
              <a:buFontTx/>
              <a:buChar char="-"/>
            </a:pPr>
            <a:r>
              <a:rPr lang="en-US" sz="3300" dirty="0" err="1">
                <a:latin typeface="Times New Roman" panose="02020603050405020304" pitchFamily="18" charset="0"/>
                <a:cs typeface="Times New Roman" panose="02020603050405020304" pitchFamily="18" charset="0"/>
              </a:rPr>
              <a:t>Raciolinguistics</a:t>
            </a:r>
            <a:endParaRPr lang="en-US" sz="3300" dirty="0">
              <a:latin typeface="Times New Roman" panose="02020603050405020304" pitchFamily="18" charset="0"/>
              <a:cs typeface="Times New Roman" panose="02020603050405020304" pitchFamily="18" charset="0"/>
            </a:endParaRPr>
          </a:p>
          <a:p>
            <a:pPr>
              <a:buFontTx/>
              <a:buChar char="-"/>
            </a:pPr>
            <a:r>
              <a:rPr lang="en-US" sz="3300" dirty="0">
                <a:latin typeface="Times New Roman" panose="02020603050405020304" pitchFamily="18" charset="0"/>
                <a:cs typeface="Times New Roman" panose="02020603050405020304" pitchFamily="18" charset="0"/>
              </a:rPr>
              <a:t>Linguistics and music: the syntax of jazz, the whistling language of Oaxaca, music instruments in Africa</a:t>
            </a:r>
          </a:p>
          <a:p>
            <a:pPr>
              <a:buFontTx/>
              <a:buChar char="-"/>
            </a:pPr>
            <a:r>
              <a:rPr lang="en-US" sz="3300" dirty="0">
                <a:latin typeface="Times New Roman" panose="02020603050405020304" pitchFamily="18" charset="0"/>
                <a:cs typeface="Times New Roman" panose="02020603050405020304" pitchFamily="18" charset="0"/>
              </a:rPr>
              <a:t>Heritage speakers and their language</a:t>
            </a:r>
          </a:p>
          <a:p>
            <a:pPr>
              <a:buFontTx/>
              <a:buChar char="-"/>
            </a:pPr>
            <a:r>
              <a:rPr lang="en-US" sz="3300" dirty="0">
                <a:latin typeface="Times New Roman" panose="02020603050405020304" pitchFamily="18" charset="0"/>
                <a:cs typeface="Times New Roman" panose="02020603050405020304" pitchFamily="18" charset="0"/>
              </a:rPr>
              <a:t>Teaching linguistics in k-12</a:t>
            </a:r>
          </a:p>
          <a:p>
            <a:pPr>
              <a:buFontTx/>
              <a:buChar char="-"/>
            </a:pPr>
            <a:r>
              <a:rPr lang="en-US" sz="3300" dirty="0">
                <a:latin typeface="Times New Roman" panose="02020603050405020304" pitchFamily="18" charset="0"/>
                <a:cs typeface="Times New Roman" panose="02020603050405020304" pitchFamily="18" charset="0"/>
              </a:rPr>
              <a:t>Second language acquisition and 1.5ers</a:t>
            </a:r>
          </a:p>
          <a:p>
            <a:r>
              <a:rPr lang="en-US" sz="3300" dirty="0">
                <a:latin typeface="Times New Roman" panose="02020603050405020304" pitchFamily="18" charset="0"/>
                <a:cs typeface="Times New Roman" panose="02020603050405020304" pitchFamily="18" charset="0"/>
              </a:rPr>
              <a:t>Use additional tools to learn beyond the textbooks and the handouts/slides.</a:t>
            </a:r>
          </a:p>
          <a:p>
            <a:pPr marL="0" indent="0">
              <a:buNone/>
            </a:pPr>
            <a:r>
              <a:rPr lang="en-US" sz="3300" dirty="0">
                <a:latin typeface="Times New Roman" panose="02020603050405020304" pitchFamily="18" charset="0"/>
                <a:cs typeface="Times New Roman" panose="02020603050405020304" pitchFamily="18" charset="0"/>
              </a:rPr>
              <a:t>- I used </a:t>
            </a:r>
            <a:r>
              <a:rPr lang="en-US" sz="3300" dirty="0" err="1">
                <a:latin typeface="Times New Roman" panose="02020603050405020304" pitchFamily="18" charset="0"/>
                <a:cs typeface="Times New Roman" panose="02020603050405020304" pitchFamily="18" charset="0"/>
              </a:rPr>
              <a:t>Lingthusiasm</a:t>
            </a:r>
            <a:r>
              <a:rPr lang="en-US" sz="3300" dirty="0">
                <a:latin typeface="Times New Roman" panose="02020603050405020304" pitchFamily="18" charset="0"/>
                <a:cs typeface="Times New Roman" panose="02020603050405020304" pitchFamily="18" charset="0"/>
              </a:rPr>
              <a:t>, The Ling Space, Crash course Linguistics, Signing Black in America, among other resources.</a:t>
            </a:r>
          </a:p>
          <a:p>
            <a:pPr marL="0" indent="0">
              <a:buNone/>
            </a:pPr>
            <a:endParaRPr lang="en-US" dirty="0"/>
          </a:p>
        </p:txBody>
      </p:sp>
    </p:spTree>
    <p:extLst>
      <p:ext uri="{BB962C8B-B14F-4D97-AF65-F5344CB8AC3E}">
        <p14:creationId xmlns:p14="http://schemas.microsoft.com/office/powerpoint/2010/main" val="3080149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543E8-B85B-3247-8569-86733249FEF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Activity 4: Real life final project</a:t>
            </a:r>
          </a:p>
        </p:txBody>
      </p:sp>
      <p:sp>
        <p:nvSpPr>
          <p:cNvPr id="3" name="Content Placeholder 2">
            <a:extLst>
              <a:ext uri="{FF2B5EF4-FFF2-40B4-BE49-F238E27FC236}">
                <a16:creationId xmlns:a16="http://schemas.microsoft.com/office/drawing/2014/main" id="{7BE65809-D32C-A245-B66A-5ED8954CE787}"/>
              </a:ext>
            </a:extLst>
          </p:cNvPr>
          <p:cNvSpPr>
            <a:spLocks noGrp="1"/>
          </p:cNvSpPr>
          <p:nvPr>
            <p:ph idx="1"/>
          </p:nvPr>
        </p:nvSpPr>
        <p:spPr/>
        <p:txBody>
          <a:bodyPr>
            <a:normAutofit/>
          </a:bodyPr>
          <a:lstStyle/>
          <a:p>
            <a:pPr marL="0" indent="0">
              <a:buNone/>
            </a:pPr>
            <a:r>
              <a:rPr lang="en-US" dirty="0">
                <a:latin typeface="Times New Roman" panose="02020603050405020304" pitchFamily="18" charset="0"/>
                <a:cs typeface="Times New Roman" panose="02020603050405020304" pitchFamily="18" charset="0"/>
              </a:rPr>
              <a:t>Assign real life final projects that take into consideration “Culturally Integrated Framework” Chávez et al. (2016).</a:t>
            </a:r>
          </a:p>
          <a:p>
            <a:r>
              <a:rPr lang="en-US" dirty="0">
                <a:latin typeface="Times New Roman" panose="02020603050405020304" pitchFamily="18" charset="0"/>
                <a:cs typeface="Times New Roman" panose="02020603050405020304" pitchFamily="18" charset="0"/>
              </a:rPr>
              <a:t>“Imagine that you need to teach something about your topic to someone who has never taken a linguistics course before.”…</a:t>
            </a:r>
          </a:p>
          <a:p>
            <a:r>
              <a:rPr lang="en-US" dirty="0">
                <a:latin typeface="Times New Roman" panose="02020603050405020304" pitchFamily="18" charset="0"/>
                <a:cs typeface="Times New Roman" panose="02020603050405020304" pitchFamily="18" charset="0"/>
              </a:rPr>
              <a:t>…“Obviously, you will have to simplify what you have learned, yet you have to be correct, you cannot teach them wrong information. You also want to make your topic relevant to your audience. If I had to teach my parents about linguistics, for example, my presentation would relate to the experience of immigrants (my parents emigrated to Canada in their late 40s), and I would simplify the words.”</a:t>
            </a:r>
          </a:p>
          <a:p>
            <a:endParaRPr lang="en-US" dirty="0"/>
          </a:p>
          <a:p>
            <a:endParaRPr lang="en-US" dirty="0">
              <a:latin typeface="Times New Roman" panose="02020603050405020304" pitchFamily="18" charset="0"/>
              <a:cs typeface="Times New Roman" panose="02020603050405020304" pitchFamily="18" charset="0"/>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99127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57D3C-BA45-A744-A716-767F22E4271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Activity 5: Self-reflection papers</a:t>
            </a:r>
          </a:p>
        </p:txBody>
      </p:sp>
      <p:sp>
        <p:nvSpPr>
          <p:cNvPr id="3" name="Content Placeholder 2">
            <a:extLst>
              <a:ext uri="{FF2B5EF4-FFF2-40B4-BE49-F238E27FC236}">
                <a16:creationId xmlns:a16="http://schemas.microsoft.com/office/drawing/2014/main" id="{92FA874D-2F3F-0F42-BD5C-D03BF8E5D148}"/>
              </a:ext>
            </a:extLst>
          </p:cNvPr>
          <p:cNvSpPr>
            <a:spLocks noGrp="1"/>
          </p:cNvSpPr>
          <p:nvPr>
            <p:ph idx="1"/>
          </p:nvPr>
        </p:nvSpPr>
        <p:spPr>
          <a:xfrm>
            <a:off x="838200" y="1825625"/>
            <a:ext cx="10515600" cy="4667250"/>
          </a:xfrm>
        </p:spPr>
        <p:txBody>
          <a:bodyPr>
            <a:normAutofit fontScale="85000" lnSpcReduction="20000"/>
          </a:bodyPr>
          <a:lstStyle/>
          <a:p>
            <a:pPr marL="0" indent="0">
              <a:buNone/>
            </a:pPr>
            <a:r>
              <a:rPr lang="en-US" dirty="0">
                <a:latin typeface="Times New Roman" panose="02020603050405020304" pitchFamily="18" charset="0"/>
                <a:cs typeface="Times New Roman" panose="02020603050405020304" pitchFamily="18" charset="0"/>
              </a:rPr>
              <a:t>Include self-reflection “papers”, each one related to a topic covered in class, that encourage students to reflect on their learning process. Make them short and reflective, help them with clear questions. </a:t>
            </a:r>
          </a:p>
          <a:p>
            <a:r>
              <a:rPr lang="en-US" dirty="0">
                <a:latin typeface="Times New Roman" panose="02020603050405020304" pitchFamily="18" charset="0"/>
                <a:cs typeface="Times New Roman" panose="02020603050405020304" pitchFamily="18" charset="0"/>
              </a:rPr>
              <a:t>Alternate problem sets and assignments with reflection-papers, they allow students used to story telling or writing to find a familiar way to express themselves. Recording would also be acceptable.</a:t>
            </a:r>
          </a:p>
          <a:p>
            <a:r>
              <a:rPr lang="en-US" dirty="0">
                <a:latin typeface="Times New Roman" panose="02020603050405020304" pitchFamily="18" charset="0"/>
                <a:cs typeface="Times New Roman" panose="02020603050405020304" pitchFamily="18" charset="0"/>
              </a:rPr>
              <a:t>Linguistics autobiography, offer your own example (be vulnerable). Especially in an intro to ling.</a:t>
            </a:r>
          </a:p>
          <a:p>
            <a:r>
              <a:rPr lang="en-US" dirty="0">
                <a:latin typeface="Times New Roman" panose="02020603050405020304" pitchFamily="18" charset="0"/>
                <a:cs typeface="Times New Roman" panose="02020603050405020304" pitchFamily="18" charset="0"/>
              </a:rPr>
              <a:t>Include questions on the topics that we know are more challenging, e.g. compositionality, tree building. Or that might be interesting to relate at a personal level, e.g. heritage speakers, </a:t>
            </a:r>
            <a:r>
              <a:rPr lang="en-US" dirty="0" err="1">
                <a:latin typeface="Times New Roman" panose="02020603050405020304" pitchFamily="18" charset="0"/>
                <a:cs typeface="Times New Roman" panose="02020603050405020304" pitchFamily="18" charset="0"/>
              </a:rPr>
              <a:t>raciolinguistics</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Use the reflection-papers as an assessment tool, at the beginning and at the end of the semester. It allows students to reflect on their learning journey and to make it their own. </a:t>
            </a:r>
          </a:p>
        </p:txBody>
      </p:sp>
    </p:spTree>
    <p:extLst>
      <p:ext uri="{BB962C8B-B14F-4D97-AF65-F5344CB8AC3E}">
        <p14:creationId xmlns:p14="http://schemas.microsoft.com/office/powerpoint/2010/main" val="4117217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52E6B-7C40-5745-9415-B83B6878FC11}"/>
              </a:ext>
            </a:extLst>
          </p:cNvPr>
          <p:cNvSpPr>
            <a:spLocks noGrp="1"/>
          </p:cNvSpPr>
          <p:nvPr>
            <p:ph type="title"/>
          </p:nvPr>
        </p:nvSpPr>
        <p:spPr>
          <a:xfrm>
            <a:off x="200025" y="35719"/>
            <a:ext cx="11153775" cy="1325563"/>
          </a:xfrm>
        </p:spPr>
        <p:txBody>
          <a:bodyPr/>
          <a:lstStyle/>
          <a:p>
            <a:r>
              <a:rPr lang="en-US" dirty="0">
                <a:latin typeface="Times New Roman" panose="02020603050405020304" pitchFamily="18" charset="0"/>
                <a:cs typeface="Times New Roman" panose="02020603050405020304" pitchFamily="18" charset="0"/>
              </a:rPr>
              <a:t>Testimonials </a:t>
            </a:r>
          </a:p>
        </p:txBody>
      </p:sp>
      <p:sp>
        <p:nvSpPr>
          <p:cNvPr id="4" name="Content Placeholder 3">
            <a:extLst>
              <a:ext uri="{FF2B5EF4-FFF2-40B4-BE49-F238E27FC236}">
                <a16:creationId xmlns:a16="http://schemas.microsoft.com/office/drawing/2014/main" id="{2CDEA5C9-B618-D64A-B7B3-037B70B9DFAE}"/>
              </a:ext>
            </a:extLst>
          </p:cNvPr>
          <p:cNvSpPr>
            <a:spLocks noGrp="1"/>
          </p:cNvSpPr>
          <p:nvPr>
            <p:ph idx="1"/>
          </p:nvPr>
        </p:nvSpPr>
        <p:spPr>
          <a:xfrm>
            <a:off x="838200" y="1135626"/>
            <a:ext cx="10515600" cy="5530645"/>
          </a:xfrm>
        </p:spPr>
        <p:txBody>
          <a:bodyPr>
            <a:normAutofit lnSpcReduction="10000"/>
          </a:bodyPr>
          <a:lstStyle/>
          <a:p>
            <a:pPr marL="0" indent="0">
              <a:buNone/>
            </a:pPr>
            <a:r>
              <a:rPr lang="en-US" sz="2400" dirty="0">
                <a:latin typeface="Times New Roman" panose="02020603050405020304" pitchFamily="18" charset="0"/>
                <a:cs typeface="Times New Roman" panose="02020603050405020304" pitchFamily="18" charset="0"/>
              </a:rPr>
              <a:t>“…Through this course I have been able to open up and not only learn myself but also incorporate some of the topics I have learned through out this course with my students and colleagues. I learned more about myself and the language I grew up with…”</a:t>
            </a:r>
          </a:p>
          <a:p>
            <a:pPr marL="0" indent="0">
              <a:buNone/>
            </a:pPr>
            <a:r>
              <a:rPr lang="en-US" sz="2400" dirty="0">
                <a:latin typeface="Times New Roman" panose="02020603050405020304" pitchFamily="18" charset="0"/>
                <a:cs typeface="Times New Roman" panose="02020603050405020304" pitchFamily="18" charset="0"/>
              </a:rPr>
              <a:t>“…I will apply these concepts when I interact with family members or friends in the real world…”</a:t>
            </a:r>
          </a:p>
          <a:p>
            <a:pPr marL="0" indent="0">
              <a:buNone/>
            </a:pPr>
            <a:r>
              <a:rPr lang="en-US" sz="2400" dirty="0">
                <a:latin typeface="Times New Roman" panose="02020603050405020304" pitchFamily="18" charset="0"/>
                <a:cs typeface="Times New Roman" panose="02020603050405020304" pitchFamily="18" charset="0"/>
              </a:rPr>
              <a:t>“…I learned a lot this semester from this class, things that I have dealt with throughout my life but never fully understood until I read through the lessons in this class…”</a:t>
            </a:r>
          </a:p>
          <a:p>
            <a:pPr marL="0" indent="0">
              <a:buNone/>
            </a:pPr>
            <a:r>
              <a:rPr lang="en-US" sz="2400" dirty="0">
                <a:latin typeface="Times New Roman" panose="02020603050405020304" pitchFamily="18" charset="0"/>
                <a:cs typeface="Times New Roman" panose="02020603050405020304" pitchFamily="18" charset="0"/>
              </a:rPr>
              <a:t>“…For my future I always discussed that I was unsured what I wanted to do or where I wanted to go but after this semester here at CSUDH and the help of you and other professors I realized that what I really want to do now is go to graduate school…”</a:t>
            </a:r>
          </a:p>
          <a:p>
            <a:pPr marL="0" indent="0">
              <a:buNone/>
            </a:pPr>
            <a:r>
              <a:rPr lang="en-US" sz="2400" dirty="0">
                <a:latin typeface="Times New Roman" panose="02020603050405020304" pitchFamily="18" charset="0"/>
                <a:cs typeface="Times New Roman" panose="02020603050405020304" pitchFamily="18" charset="0"/>
              </a:rPr>
              <a:t>“…The practices in this class [syntax] really helped me because the skills were broken down and the purposes were explained…”</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45781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2033C-F21B-7E4E-B97A-84200627A85C}"/>
              </a:ext>
            </a:extLst>
          </p:cNvPr>
          <p:cNvSpPr>
            <a:spLocks noGrp="1"/>
          </p:cNvSpPr>
          <p:nvPr>
            <p:ph type="title"/>
          </p:nvPr>
        </p:nvSpPr>
        <p:spPr>
          <a:xfrm>
            <a:off x="838200" y="0"/>
            <a:ext cx="10515600" cy="1325563"/>
          </a:xfrm>
        </p:spPr>
        <p:txBody>
          <a:bodyPr/>
          <a:lstStyle/>
          <a:p>
            <a:r>
              <a:rPr lang="en-US" dirty="0">
                <a:latin typeface="Times New Roman" panose="02020603050405020304" pitchFamily="18" charset="0"/>
                <a:cs typeface="Times New Roman" panose="02020603050405020304" pitchFamily="18" charset="0"/>
              </a:rPr>
              <a:t>Conclusions and future plans</a:t>
            </a:r>
          </a:p>
        </p:txBody>
      </p:sp>
      <p:sp>
        <p:nvSpPr>
          <p:cNvPr id="3" name="Content Placeholder 2">
            <a:extLst>
              <a:ext uri="{FF2B5EF4-FFF2-40B4-BE49-F238E27FC236}">
                <a16:creationId xmlns:a16="http://schemas.microsoft.com/office/drawing/2014/main" id="{BD546EE2-1D37-394C-B74E-4C66E3CD026E}"/>
              </a:ext>
            </a:extLst>
          </p:cNvPr>
          <p:cNvSpPr>
            <a:spLocks noGrp="1"/>
          </p:cNvSpPr>
          <p:nvPr>
            <p:ph idx="1"/>
          </p:nvPr>
        </p:nvSpPr>
        <p:spPr>
          <a:xfrm>
            <a:off x="838200" y="1012370"/>
            <a:ext cx="10515600" cy="5682344"/>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This is a starting point for myself as well, to reflect on my own teaching and who I am as an academic. Ideally, we all want to redesign and balance pedagogies, assignments, activities, evaluations taking into account both integrated and individuated cultural frameworks. Keep questioning yourself and your teaching. </a:t>
            </a:r>
          </a:p>
          <a:p>
            <a:r>
              <a:rPr lang="en-US" dirty="0">
                <a:latin typeface="Times New Roman" panose="02020603050405020304" pitchFamily="18" charset="0"/>
                <a:cs typeface="Times New Roman" panose="02020603050405020304" pitchFamily="18" charset="0"/>
              </a:rPr>
              <a:t>This approach helps students to feel comfortable and it meets them halfway, making linguistics more appealing and concrete.</a:t>
            </a:r>
          </a:p>
          <a:p>
            <a:r>
              <a:rPr lang="en-US" dirty="0">
                <a:latin typeface="Times New Roman" panose="02020603050405020304" pitchFamily="18" charset="0"/>
                <a:cs typeface="Times New Roman" panose="02020603050405020304" pitchFamily="18" charset="0"/>
              </a:rPr>
              <a:t>It makes the learning experience more personal and less “banking model” (Freire 2020).</a:t>
            </a:r>
          </a:p>
          <a:p>
            <a:r>
              <a:rPr lang="en-US" dirty="0">
                <a:latin typeface="Times New Roman" panose="02020603050405020304" pitchFamily="18" charset="0"/>
                <a:cs typeface="Times New Roman" panose="02020603050405020304" pitchFamily="18" charset="0"/>
              </a:rPr>
              <a:t>It offers students the tools to share with their community and family what they do in linguistics. </a:t>
            </a:r>
          </a:p>
          <a:p>
            <a:r>
              <a:rPr lang="en-US" dirty="0">
                <a:latin typeface="Times New Roman" panose="02020603050405020304" pitchFamily="18" charset="0"/>
                <a:cs typeface="Times New Roman" panose="02020603050405020304" pitchFamily="18" charset="0"/>
              </a:rPr>
              <a:t>It teaches students to think about life after college and how they can bring back to their community what they learned in our classrooms.</a:t>
            </a:r>
          </a:p>
          <a:p>
            <a:r>
              <a:rPr lang="en-US" dirty="0">
                <a:latin typeface="Times New Roman" panose="02020603050405020304" pitchFamily="18" charset="0"/>
                <a:cs typeface="Times New Roman" panose="02020603050405020304" pitchFamily="18" charset="0"/>
              </a:rPr>
              <a:t>Most importantly: it makes everyone feel like they belong.</a:t>
            </a:r>
          </a:p>
          <a:p>
            <a:pPr>
              <a:buFont typeface="Wingdings" pitchFamily="2" charset="2"/>
              <a:buChar char="Ø"/>
            </a:pPr>
            <a:r>
              <a:rPr lang="en-US" dirty="0">
                <a:latin typeface="Times New Roman" panose="02020603050405020304" pitchFamily="18" charset="0"/>
                <a:cs typeface="Times New Roman" panose="02020603050405020304" pitchFamily="18" charset="0"/>
              </a:rPr>
              <a:t> Next semester, I am exploring cooperative learning, a piece missing from this semester, with Critical Digital Pedagogy (Morris &amp; </a:t>
            </a:r>
            <a:r>
              <a:rPr lang="en-US" dirty="0" err="1">
                <a:latin typeface="Times New Roman" panose="02020603050405020304" pitchFamily="18" charset="0"/>
                <a:cs typeface="Times New Roman" panose="02020603050405020304" pitchFamily="18" charset="0"/>
              </a:rPr>
              <a:t>Stommel</a:t>
            </a:r>
            <a:r>
              <a:rPr lang="en-US" dirty="0">
                <a:latin typeface="Times New Roman" panose="02020603050405020304" pitchFamily="18" charset="0"/>
                <a:cs typeface="Times New Roman" panose="02020603050405020304" pitchFamily="18" charset="0"/>
              </a:rPr>
              <a:t> 2020).</a:t>
            </a:r>
          </a:p>
        </p:txBody>
      </p:sp>
    </p:spTree>
    <p:extLst>
      <p:ext uri="{BB962C8B-B14F-4D97-AF65-F5344CB8AC3E}">
        <p14:creationId xmlns:p14="http://schemas.microsoft.com/office/powerpoint/2010/main" val="1228604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DE111-6153-574E-AF6B-DE0212ECC5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Acknowledgements</a:t>
            </a:r>
          </a:p>
        </p:txBody>
      </p:sp>
      <p:sp>
        <p:nvSpPr>
          <p:cNvPr id="3" name="Content Placeholder 2">
            <a:extLst>
              <a:ext uri="{FF2B5EF4-FFF2-40B4-BE49-F238E27FC236}">
                <a16:creationId xmlns:a16="http://schemas.microsoft.com/office/drawing/2014/main" id="{BC91281C-144F-A745-90D6-1080A8EEB2A9}"/>
              </a:ext>
            </a:extLst>
          </p:cNvPr>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I want to thank the New Faculty Learning Community at CSUDH, and in particular Dean Kim </a:t>
            </a:r>
            <a:r>
              <a:rPr lang="en-US" dirty="0" err="1">
                <a:latin typeface="Times New Roman" panose="02020603050405020304" pitchFamily="18" charset="0"/>
                <a:cs typeface="Times New Roman" panose="02020603050405020304" pitchFamily="18" charset="0"/>
              </a:rPr>
              <a:t>Costino</a:t>
            </a:r>
            <a:r>
              <a:rPr lang="en-US" dirty="0">
                <a:latin typeface="Times New Roman" panose="02020603050405020304" pitchFamily="18" charset="0"/>
                <a:cs typeface="Times New Roman" panose="02020603050405020304" pitchFamily="18" charset="0"/>
              </a:rPr>
              <a:t> and Dr. Keisha Paxton for introducing me to Teaching Across Cultural Strength.</a:t>
            </a:r>
          </a:p>
          <a:p>
            <a:pPr marL="0" indent="0">
              <a:buNone/>
            </a:pPr>
            <a:r>
              <a:rPr lang="en-US" dirty="0">
                <a:latin typeface="Times New Roman" panose="02020603050405020304" pitchFamily="18" charset="0"/>
                <a:cs typeface="Times New Roman" panose="02020603050405020304" pitchFamily="18" charset="0"/>
              </a:rPr>
              <a:t>I am in debt to my students, for motivating me and continuously teaching me.</a:t>
            </a:r>
          </a:p>
          <a:p>
            <a:pPr marL="0" indent="0">
              <a:buNone/>
            </a:pPr>
            <a:endParaRPr lang="en-US" dirty="0"/>
          </a:p>
        </p:txBody>
      </p:sp>
      <p:sp>
        <p:nvSpPr>
          <p:cNvPr id="4" name="TextBox 3">
            <a:extLst>
              <a:ext uri="{FF2B5EF4-FFF2-40B4-BE49-F238E27FC236}">
                <a16:creationId xmlns:a16="http://schemas.microsoft.com/office/drawing/2014/main" id="{2C1EB1CD-D419-CB4B-BA74-4D912F871D07}"/>
              </a:ext>
            </a:extLst>
          </p:cNvPr>
          <p:cNvSpPr txBox="1"/>
          <p:nvPr/>
        </p:nvSpPr>
        <p:spPr>
          <a:xfrm>
            <a:off x="2939143" y="4441371"/>
            <a:ext cx="6074228" cy="1384995"/>
          </a:xfrm>
          <a:prstGeom prst="rect">
            <a:avLst/>
          </a:prstGeom>
          <a:solidFill>
            <a:schemeClr val="accent6">
              <a:lumMod val="60000"/>
              <a:lumOff val="4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If you have any questions and/or if you would like any of my material please contact me at </a:t>
            </a:r>
            <a:r>
              <a:rPr lang="en-US" sz="2800" dirty="0" err="1">
                <a:latin typeface="Times New Roman" panose="02020603050405020304" pitchFamily="18" charset="0"/>
                <a:cs typeface="Times New Roman" panose="02020603050405020304" pitchFamily="18" charset="0"/>
              </a:rPr>
              <a:t>imantenuto@csudh.edu</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2907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E4D54-3A03-7C4B-B826-12C761EB69E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Bibliography</a:t>
            </a:r>
          </a:p>
        </p:txBody>
      </p:sp>
      <p:sp>
        <p:nvSpPr>
          <p:cNvPr id="3" name="Content Placeholder 2">
            <a:extLst>
              <a:ext uri="{FF2B5EF4-FFF2-40B4-BE49-F238E27FC236}">
                <a16:creationId xmlns:a16="http://schemas.microsoft.com/office/drawing/2014/main" id="{5D8F65CE-4F03-9E45-8655-C9E084545C8B}"/>
              </a:ext>
            </a:extLst>
          </p:cNvPr>
          <p:cNvSpPr>
            <a:spLocks noGrp="1"/>
          </p:cNvSpPr>
          <p:nvPr>
            <p:ph idx="1"/>
          </p:nvPr>
        </p:nvSpPr>
        <p:spPr/>
        <p:txBody>
          <a:bodyPr>
            <a:normAutofit fontScale="85000" lnSpcReduction="20000"/>
          </a:bodyPr>
          <a:lstStyle/>
          <a:p>
            <a:pPr marL="0" indent="0">
              <a:buNone/>
            </a:pPr>
            <a:r>
              <a:rPr lang="en-US" dirty="0">
                <a:latin typeface="Times New Roman" panose="02020603050405020304" pitchFamily="18" charset="0"/>
                <a:cs typeface="Times New Roman" panose="02020603050405020304" pitchFamily="18" charset="0"/>
              </a:rPr>
              <a:t>Chávez, A. F., &amp; </a:t>
            </a:r>
            <a:r>
              <a:rPr lang="en-US" dirty="0" err="1">
                <a:latin typeface="Times New Roman" panose="02020603050405020304" pitchFamily="18" charset="0"/>
                <a:cs typeface="Times New Roman" panose="02020603050405020304" pitchFamily="18" charset="0"/>
              </a:rPr>
              <a:t>Longerbeam</a:t>
            </a:r>
            <a:r>
              <a:rPr lang="en-US" dirty="0">
                <a:latin typeface="Times New Roman" panose="02020603050405020304" pitchFamily="18" charset="0"/>
                <a:cs typeface="Times New Roman" panose="02020603050405020304" pitchFamily="18" charset="0"/>
              </a:rPr>
              <a:t>, S. D. (2016). </a:t>
            </a:r>
            <a:r>
              <a:rPr lang="en-US" i="1" dirty="0">
                <a:latin typeface="Times New Roman" panose="02020603050405020304" pitchFamily="18" charset="0"/>
                <a:cs typeface="Times New Roman" panose="02020603050405020304" pitchFamily="18" charset="0"/>
              </a:rPr>
              <a:t>Teaching across cultural 	strengths: A guide to balancing integrated and individuated cultural 	frameworks in college teaching. </a:t>
            </a:r>
            <a:r>
              <a:rPr lang="en-US" dirty="0">
                <a:latin typeface="Times New Roman" panose="02020603050405020304" pitchFamily="18" charset="0"/>
                <a:cs typeface="Times New Roman" panose="02020603050405020304" pitchFamily="18" charset="0"/>
              </a:rPr>
              <a:t>Stylus Publishing, LLC.</a:t>
            </a:r>
          </a:p>
          <a:p>
            <a:pPr marL="0" indent="0">
              <a:buNone/>
            </a:pPr>
            <a:r>
              <a:rPr lang="en-US" dirty="0">
                <a:latin typeface="Times New Roman" panose="02020603050405020304" pitchFamily="18" charset="0"/>
                <a:cs typeface="Times New Roman" panose="02020603050405020304" pitchFamily="18" charset="0"/>
              </a:rPr>
              <a:t>Freire, P. (2020). </a:t>
            </a:r>
            <a:r>
              <a:rPr lang="en-US" i="1" dirty="0">
                <a:latin typeface="Times New Roman" panose="02020603050405020304" pitchFamily="18" charset="0"/>
                <a:cs typeface="Times New Roman" panose="02020603050405020304" pitchFamily="18" charset="0"/>
              </a:rPr>
              <a:t>Pedagogy of the oppressed</a:t>
            </a:r>
            <a:r>
              <a:rPr lang="en-US" dirty="0">
                <a:latin typeface="Times New Roman" panose="02020603050405020304" pitchFamily="18" charset="0"/>
                <a:cs typeface="Times New Roman" panose="02020603050405020304" pitchFamily="18" charset="0"/>
              </a:rPr>
              <a:t>. Bloomsbury publishing USA.</a:t>
            </a:r>
          </a:p>
          <a:p>
            <a:pPr marL="0" indent="0">
              <a:buNone/>
            </a:pPr>
            <a:r>
              <a:rPr lang="en-US" dirty="0">
                <a:latin typeface="Times New Roman" panose="02020603050405020304" pitchFamily="18" charset="0"/>
                <a:cs typeface="Times New Roman" panose="02020603050405020304" pitchFamily="18" charset="0"/>
              </a:rPr>
              <a:t>Hudley, A. H. C., </a:t>
            </a:r>
            <a:r>
              <a:rPr lang="en-US" dirty="0" err="1">
                <a:latin typeface="Times New Roman" panose="02020603050405020304" pitchFamily="18" charset="0"/>
                <a:cs typeface="Times New Roman" panose="02020603050405020304" pitchFamily="18" charset="0"/>
              </a:rPr>
              <a:t>Dickter</a:t>
            </a:r>
            <a:r>
              <a:rPr lang="en-US" dirty="0">
                <a:latin typeface="Times New Roman" panose="02020603050405020304" pitchFamily="18" charset="0"/>
                <a:cs typeface="Times New Roman" panose="02020603050405020304" pitchFamily="18" charset="0"/>
              </a:rPr>
              <a:t>, C. L., &amp; Franz, H. A. (2017). The indispensable 	guide to undergraduate research: Success in and beyond college. Teachers 	College Press. </a:t>
            </a:r>
          </a:p>
          <a:p>
            <a:pPr marL="0" indent="0">
              <a:buNone/>
            </a:pPr>
            <a:r>
              <a:rPr lang="en-US" dirty="0">
                <a:latin typeface="Times New Roman" panose="02020603050405020304" pitchFamily="18" charset="0"/>
                <a:cs typeface="Times New Roman" panose="02020603050405020304" pitchFamily="18" charset="0"/>
              </a:rPr>
              <a:t>Morris, S. M., &amp; </a:t>
            </a:r>
            <a:r>
              <a:rPr lang="en-US" dirty="0" err="1">
                <a:latin typeface="Times New Roman" panose="02020603050405020304" pitchFamily="18" charset="0"/>
                <a:cs typeface="Times New Roman" panose="02020603050405020304" pitchFamily="18" charset="0"/>
              </a:rPr>
              <a:t>Stommel</a:t>
            </a:r>
            <a:r>
              <a:rPr lang="en-US" dirty="0">
                <a:latin typeface="Times New Roman" panose="02020603050405020304" pitchFamily="18" charset="0"/>
                <a:cs typeface="Times New Roman" panose="02020603050405020304" pitchFamily="18" charset="0"/>
              </a:rPr>
              <a:t>, J. (2020). </a:t>
            </a:r>
            <a:r>
              <a:rPr lang="en-US" i="1" dirty="0">
                <a:latin typeface="Times New Roman" panose="02020603050405020304" pitchFamily="18" charset="0"/>
                <a:cs typeface="Times New Roman" panose="02020603050405020304" pitchFamily="18" charset="0"/>
              </a:rPr>
              <a:t>An Urgency </a:t>
            </a:r>
            <a:r>
              <a:rPr lang="en-US" i="1" dirty="0" err="1">
                <a:latin typeface="Times New Roman" panose="02020603050405020304" pitchFamily="18" charset="0"/>
                <a:cs typeface="Times New Roman" panose="02020603050405020304" pitchFamily="18" charset="0"/>
              </a:rPr>
              <a:t>og</a:t>
            </a:r>
            <a:r>
              <a:rPr lang="en-US" i="1" dirty="0">
                <a:latin typeface="Times New Roman" panose="02020603050405020304" pitchFamily="18" charset="0"/>
                <a:cs typeface="Times New Roman" panose="02020603050405020304" pitchFamily="18" charset="0"/>
              </a:rPr>
              <a:t> Teachers</a:t>
            </a:r>
            <a:r>
              <a:rPr lang="en-US" dirty="0">
                <a:latin typeface="Times New Roman" panose="02020603050405020304" pitchFamily="18" charset="0"/>
                <a:cs typeface="Times New Roman" panose="02020603050405020304" pitchFamily="18" charset="0"/>
              </a:rPr>
              <a:t>. Hybrid Pedagogy 	Inc.</a:t>
            </a:r>
          </a:p>
          <a:p>
            <a:pPr marL="0" indent="0">
              <a:buNone/>
            </a:pPr>
            <a:r>
              <a:rPr lang="en-US" dirty="0" err="1">
                <a:latin typeface="Times New Roman" panose="02020603050405020304" pitchFamily="18" charset="0"/>
                <a:cs typeface="Times New Roman" panose="02020603050405020304" pitchFamily="18" charset="0"/>
              </a:rPr>
              <a:t>Trester</a:t>
            </a:r>
            <a:r>
              <a:rPr lang="en-US" dirty="0">
                <a:latin typeface="Times New Roman" panose="02020603050405020304" pitchFamily="18" charset="0"/>
                <a:cs typeface="Times New Roman" panose="02020603050405020304" pitchFamily="18" charset="0"/>
              </a:rPr>
              <a:t>, A. M. (2017). </a:t>
            </a:r>
            <a:r>
              <a:rPr lang="en-US" i="1" dirty="0">
                <a:latin typeface="Times New Roman" panose="02020603050405020304" pitchFamily="18" charset="0"/>
                <a:cs typeface="Times New Roman" panose="02020603050405020304" pitchFamily="18" charset="0"/>
              </a:rPr>
              <a:t>Bringing linguistics to work. A story listening, story 	finding, 	and story telling approach to your career</a:t>
            </a:r>
            <a:r>
              <a:rPr lang="en-US" dirty="0">
                <a:latin typeface="Times New Roman" panose="02020603050405020304" pitchFamily="18" charset="0"/>
                <a:cs typeface="Times New Roman" panose="02020603050405020304" pitchFamily="18" charset="0"/>
              </a:rPr>
              <a:t>. Lulu Publishing Services.</a:t>
            </a:r>
          </a:p>
          <a:p>
            <a:pPr marL="0" indent="0">
              <a:buNone/>
            </a:pPr>
            <a:r>
              <a:rPr lang="en-US" dirty="0" err="1">
                <a:latin typeface="Times New Roman" panose="02020603050405020304" pitchFamily="18" charset="0"/>
                <a:cs typeface="Times New Roman" panose="02020603050405020304" pitchFamily="18" charset="0"/>
              </a:rPr>
              <a:t>Zuraw</a:t>
            </a:r>
            <a:r>
              <a:rPr lang="en-US" dirty="0">
                <a:latin typeface="Times New Roman" panose="02020603050405020304" pitchFamily="18" charset="0"/>
                <a:cs typeface="Times New Roman" panose="02020603050405020304" pitchFamily="18" charset="0"/>
              </a:rPr>
              <a:t>, K., Aly, A. M., Lin, I., &amp; Royer, A. J. (2019). </a:t>
            </a:r>
            <a:r>
              <a:rPr lang="en-US" dirty="0" err="1">
                <a:latin typeface="Times New Roman" panose="02020603050405020304" pitchFamily="18" charset="0"/>
                <a:cs typeface="Times New Roman" panose="02020603050405020304" pitchFamily="18" charset="0"/>
              </a:rPr>
              <a:t>Gotta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catch'em</a:t>
            </a:r>
            <a:r>
              <a:rPr lang="en-US" dirty="0">
                <a:latin typeface="Times New Roman" panose="02020603050405020304" pitchFamily="18" charset="0"/>
                <a:cs typeface="Times New Roman" panose="02020603050405020304" pitchFamily="18" charset="0"/>
              </a:rPr>
              <a:t> all: Skills 	grading in undergraduate linguistics. </a:t>
            </a:r>
            <a:r>
              <a:rPr lang="en-US" i="1" dirty="0">
                <a:latin typeface="Times New Roman" panose="02020603050405020304" pitchFamily="18" charset="0"/>
                <a:cs typeface="Times New Roman" panose="02020603050405020304" pitchFamily="18" charset="0"/>
              </a:rPr>
              <a:t>Language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95</a:t>
            </a:r>
            <a:r>
              <a:rPr lang="en-US" dirty="0">
                <a:latin typeface="Times New Roman" panose="02020603050405020304" pitchFamily="18" charset="0"/>
                <a:cs typeface="Times New Roman" panose="02020603050405020304" pitchFamily="18" charset="0"/>
              </a:rPr>
              <a:t>(4), e406-e427.</a:t>
            </a:r>
          </a:p>
          <a:p>
            <a:pPr marL="0" indent="0">
              <a:buNone/>
            </a:pPr>
            <a:endParaRPr lang="en-US" dirty="0"/>
          </a:p>
        </p:txBody>
      </p:sp>
    </p:spTree>
    <p:extLst>
      <p:ext uri="{BB962C8B-B14F-4D97-AF65-F5344CB8AC3E}">
        <p14:creationId xmlns:p14="http://schemas.microsoft.com/office/powerpoint/2010/main" val="26472010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2453</TotalTime>
  <Words>1765</Words>
  <Application>Microsoft Macintosh PowerPoint</Application>
  <PresentationFormat>Widescreen</PresentationFormat>
  <Paragraphs>104</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Times New Roman</vt:lpstr>
      <vt:lpstr>Wingdings</vt:lpstr>
      <vt:lpstr>Office Theme</vt:lpstr>
      <vt:lpstr>Diversifying the Field: Activities to Make Linguistics More Relevant</vt:lpstr>
      <vt:lpstr>Content:</vt:lpstr>
      <vt:lpstr>Cultural frameworks (Chávez et al. 2016) For more details see additional material.</vt:lpstr>
      <vt:lpstr>Whys and goals</vt:lpstr>
      <vt:lpstr>Starting point</vt:lpstr>
      <vt:lpstr>Activity 1: Jobs in linguistics</vt:lpstr>
      <vt:lpstr>Activity 2: Meta-teaching: skills acquired and their use outside of academia</vt:lpstr>
      <vt:lpstr>Activity 3: Tailoring the content to our students’ cultures, both in terms of topic and identity</vt:lpstr>
      <vt:lpstr>Activity 4: Real life final project</vt:lpstr>
      <vt:lpstr>Activity 5: Self-reflection papers</vt:lpstr>
      <vt:lpstr>Testimonials </vt:lpstr>
      <vt:lpstr>Conclusions and future plans</vt:lpstr>
      <vt:lpstr>Acknowledgements</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Diversifying the Field: Activities to Make Linguistics More Relevant</dc:title>
  <dc:creator>Iara Mantenuto</dc:creator>
  <cp:lastModifiedBy>Iara Mantenuto</cp:lastModifiedBy>
  <cp:revision>77</cp:revision>
  <dcterms:created xsi:type="dcterms:W3CDTF">2021-01-04T00:17:33Z</dcterms:created>
  <dcterms:modified xsi:type="dcterms:W3CDTF">2021-01-05T17:22:58Z</dcterms:modified>
</cp:coreProperties>
</file>