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8" r:id="rId3"/>
    <p:sldId id="260" r:id="rId4"/>
    <p:sldId id="259" r:id="rId5"/>
    <p:sldId id="266" r:id="rId6"/>
    <p:sldId id="264" r:id="rId7"/>
    <p:sldId id="272" r:id="rId8"/>
    <p:sldId id="261" r:id="rId9"/>
    <p:sldId id="262" r:id="rId10"/>
    <p:sldId id="263" r:id="rId11"/>
    <p:sldId id="265" r:id="rId12"/>
    <p:sldId id="267" r:id="rId13"/>
    <p:sldId id="270" r:id="rId14"/>
    <p:sldId id="274" r:id="rId15"/>
    <p:sldId id="271" r:id="rId16"/>
    <p:sldId id="268"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52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59"/>
    <p:restoredTop sz="76463"/>
  </p:normalViewPr>
  <p:slideViewPr>
    <p:cSldViewPr snapToGrid="0" snapToObjects="1">
      <p:cViewPr varScale="1">
        <p:scale>
          <a:sx n="96" d="100"/>
          <a:sy n="96" d="100"/>
        </p:scale>
        <p:origin x="12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60853A-81F4-2F40-8678-4908F831AEBC}" type="datetimeFigureOut">
              <a:rPr lang="en-US" smtClean="0"/>
              <a:t>1/5/21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613047-7251-3641-AEA5-B4604788D583}" type="slidenum">
              <a:rPr lang="en-US" smtClean="0"/>
              <a:t>‹#›</a:t>
            </a:fld>
            <a:endParaRPr lang="en-US" dirty="0"/>
          </a:p>
        </p:txBody>
      </p:sp>
    </p:spTree>
    <p:extLst>
      <p:ext uri="{BB962C8B-B14F-4D97-AF65-F5344CB8AC3E}">
        <p14:creationId xmlns:p14="http://schemas.microsoft.com/office/powerpoint/2010/main" val="1742547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I’m Dr. Shelby Miller, and I’m here to talk about my experience in developing an ADA compliant online linguistics course. </a:t>
            </a:r>
          </a:p>
        </p:txBody>
      </p:sp>
      <p:sp>
        <p:nvSpPr>
          <p:cNvPr id="4" name="Slide Number Placeholder 3"/>
          <p:cNvSpPr>
            <a:spLocks noGrp="1"/>
          </p:cNvSpPr>
          <p:nvPr>
            <p:ph type="sldNum" sz="quarter" idx="5"/>
          </p:nvPr>
        </p:nvSpPr>
        <p:spPr/>
        <p:txBody>
          <a:bodyPr/>
          <a:lstStyle/>
          <a:p>
            <a:fld id="{FA613047-7251-3641-AEA5-B4604788D583}" type="slidenum">
              <a:rPr lang="en-US" smtClean="0"/>
              <a:t>1</a:t>
            </a:fld>
            <a:endParaRPr lang="en-US" dirty="0"/>
          </a:p>
        </p:txBody>
      </p:sp>
    </p:spTree>
    <p:extLst>
      <p:ext uri="{BB962C8B-B14F-4D97-AF65-F5344CB8AC3E}">
        <p14:creationId xmlns:p14="http://schemas.microsoft.com/office/powerpoint/2010/main" val="1539710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first start out by saying that this presentation is NOT about ADA history or ADA law. Rather, it is about the process of obtaining the skills and tools needed to create an accessible course, and the best practices that I found simple and difficult through this process. </a:t>
            </a:r>
          </a:p>
        </p:txBody>
      </p:sp>
      <p:sp>
        <p:nvSpPr>
          <p:cNvPr id="4" name="Slide Number Placeholder 3"/>
          <p:cNvSpPr>
            <a:spLocks noGrp="1"/>
          </p:cNvSpPr>
          <p:nvPr>
            <p:ph type="sldNum" sz="quarter" idx="5"/>
          </p:nvPr>
        </p:nvSpPr>
        <p:spPr/>
        <p:txBody>
          <a:bodyPr/>
          <a:lstStyle/>
          <a:p>
            <a:fld id="{FA613047-7251-3641-AEA5-B4604788D583}" type="slidenum">
              <a:rPr lang="en-US" smtClean="0"/>
              <a:t>2</a:t>
            </a:fld>
            <a:endParaRPr lang="en-US" dirty="0"/>
          </a:p>
        </p:txBody>
      </p:sp>
    </p:spTree>
    <p:extLst>
      <p:ext uri="{BB962C8B-B14F-4D97-AF65-F5344CB8AC3E}">
        <p14:creationId xmlns:p14="http://schemas.microsoft.com/office/powerpoint/2010/main" val="33499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I won’t spend time introducing you to what the ADA is, is because through my experience, I found that most the trainings available to me spent a good portion of time focusing on this matter, rather than helping me identify where to start and what to do with my course. I liken this to the analogy of learning to drive a car. I wouldn’t get far in learning how to drive by spending too much time studying the history of the automobile, just as you will not learn how to build an ADA course by being taught the history of the ADA. Instead, I want to focus on the process and barriers when creating an accessible course. </a:t>
            </a:r>
          </a:p>
        </p:txBody>
      </p:sp>
      <p:sp>
        <p:nvSpPr>
          <p:cNvPr id="4" name="Slide Number Placeholder 3"/>
          <p:cNvSpPr>
            <a:spLocks noGrp="1"/>
          </p:cNvSpPr>
          <p:nvPr>
            <p:ph type="sldNum" sz="quarter" idx="5"/>
          </p:nvPr>
        </p:nvSpPr>
        <p:spPr/>
        <p:txBody>
          <a:bodyPr/>
          <a:lstStyle/>
          <a:p>
            <a:fld id="{FA613047-7251-3641-AEA5-B4604788D583}" type="slidenum">
              <a:rPr lang="en-US" smtClean="0"/>
              <a:t>3</a:t>
            </a:fld>
            <a:endParaRPr lang="en-US" dirty="0"/>
          </a:p>
        </p:txBody>
      </p:sp>
    </p:spTree>
    <p:extLst>
      <p:ext uri="{BB962C8B-B14F-4D97-AF65-F5344CB8AC3E}">
        <p14:creationId xmlns:p14="http://schemas.microsoft.com/office/powerpoint/2010/main" val="1017531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how the skills and best practices you acquire in order to learn how to drive are there to make for a better driving experience, one that looks after you and the other drives, the ADA best practices and skills you acquire create a better course experience, one that looks after you and your students. </a:t>
            </a:r>
          </a:p>
        </p:txBody>
      </p:sp>
      <p:sp>
        <p:nvSpPr>
          <p:cNvPr id="4" name="Slide Number Placeholder 3"/>
          <p:cNvSpPr>
            <a:spLocks noGrp="1"/>
          </p:cNvSpPr>
          <p:nvPr>
            <p:ph type="sldNum" sz="quarter" idx="5"/>
          </p:nvPr>
        </p:nvSpPr>
        <p:spPr/>
        <p:txBody>
          <a:bodyPr/>
          <a:lstStyle/>
          <a:p>
            <a:fld id="{FA613047-7251-3641-AEA5-B4604788D583}" type="slidenum">
              <a:rPr lang="en-US" smtClean="0"/>
              <a:t>4</a:t>
            </a:fld>
            <a:endParaRPr lang="en-US" dirty="0"/>
          </a:p>
        </p:txBody>
      </p:sp>
    </p:spTree>
    <p:extLst>
      <p:ext uri="{BB962C8B-B14F-4D97-AF65-F5344CB8AC3E}">
        <p14:creationId xmlns:p14="http://schemas.microsoft.com/office/powerpoint/2010/main" val="3616724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 want to make a case that I think we should be more attentive to this matter. For starters, I work at a university in the South, and I’ve noticed a movement amongst several universities in my area that all newly approved courses must now be made ADA accessible prior to being offered for the first time. Typically, the effort to make a course accessible occurs much later, and typically only when a faculty member is notified that they need to make accessibility changes due to an enrolled student. But with active and pending lawsuits on this issue around the nation, universities are now working to get ahead of the matter. </a:t>
            </a:r>
          </a:p>
          <a:p>
            <a:endParaRPr lang="en-US" dirty="0"/>
          </a:p>
          <a:p>
            <a:r>
              <a:rPr lang="en-US" dirty="0"/>
              <a:t>In addition to new university mandates, I also learned a lot more about who benefits from these practices, and it was more students than I thought. </a:t>
            </a:r>
          </a:p>
        </p:txBody>
      </p:sp>
      <p:sp>
        <p:nvSpPr>
          <p:cNvPr id="4" name="Slide Number Placeholder 3"/>
          <p:cNvSpPr>
            <a:spLocks noGrp="1"/>
          </p:cNvSpPr>
          <p:nvPr>
            <p:ph type="sldNum" sz="quarter" idx="5"/>
          </p:nvPr>
        </p:nvSpPr>
        <p:spPr/>
        <p:txBody>
          <a:bodyPr/>
          <a:lstStyle/>
          <a:p>
            <a:fld id="{FA613047-7251-3641-AEA5-B4604788D583}" type="slidenum">
              <a:rPr lang="en-US" smtClean="0"/>
              <a:t>5</a:t>
            </a:fld>
            <a:endParaRPr lang="en-US" dirty="0"/>
          </a:p>
        </p:txBody>
      </p:sp>
    </p:spTree>
    <p:extLst>
      <p:ext uri="{BB962C8B-B14F-4D97-AF65-F5344CB8AC3E}">
        <p14:creationId xmlns:p14="http://schemas.microsoft.com/office/powerpoint/2010/main" val="3425231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think of accessibility issues, we often think we are making these changes to serve someone with a severe visual or hearing impairment, but we actually have a lot students in our classrooms that have some form of visual or hearing impairment that just aren’t covered under the ADA. Meaning, we’re not formally notified of these potential struggles our general student body faces in the classroom. Specifically, </a:t>
            </a:r>
            <a:r>
              <a:rPr lang="en-US" dirty="0">
                <a:latin typeface="Arial" panose="020B0604020202020204" pitchFamily="34" charset="0"/>
                <a:cs typeface="Arial" panose="020B0604020202020204" pitchFamily="34" charset="0"/>
              </a:rPr>
              <a:t>1 in 12 men are colorblind, 75% of adults use some sort of vision correction</a:t>
            </a:r>
            <a:r>
              <a:rPr lang="en-US" sz="100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60% of Americans are far sighted, so they will </a:t>
            </a:r>
            <a:r>
              <a:rPr lang="en-US" sz="1000" dirty="0">
                <a:latin typeface="Arial" panose="020B0604020202020204" pitchFamily="34" charset="0"/>
                <a:cs typeface="Arial" panose="020B0604020202020204" pitchFamily="34" charset="0"/>
              </a:rPr>
              <a:t>have trouble reading, and </a:t>
            </a:r>
            <a:r>
              <a:rPr lang="en-US" dirty="0">
                <a:latin typeface="Arial" panose="020B0604020202020204" pitchFamily="34" charset="0"/>
                <a:cs typeface="Arial" panose="020B0604020202020204" pitchFamily="34" charset="0"/>
              </a:rPr>
              <a:t>1 in 4 college students have hearing loss or hidden hearing loss that impacts their ability to discern speech</a:t>
            </a:r>
            <a:r>
              <a:rPr lang="en-US" sz="1000" dirty="0">
                <a:latin typeface="Arial" panose="020B0604020202020204" pitchFamily="34" charset="0"/>
                <a:cs typeface="Arial" panose="020B0604020202020204" pitchFamily="34" charset="0"/>
              </a:rPr>
              <a:t>. So, when we’re talking about making our courses accessible, we’re talking about making changes that help every student in your course. </a:t>
            </a:r>
          </a:p>
          <a:p>
            <a:endParaRPr lang="en-US" dirty="0"/>
          </a:p>
        </p:txBody>
      </p:sp>
      <p:sp>
        <p:nvSpPr>
          <p:cNvPr id="4" name="Slide Number Placeholder 3"/>
          <p:cNvSpPr>
            <a:spLocks noGrp="1"/>
          </p:cNvSpPr>
          <p:nvPr>
            <p:ph type="sldNum" sz="quarter" idx="5"/>
          </p:nvPr>
        </p:nvSpPr>
        <p:spPr/>
        <p:txBody>
          <a:bodyPr/>
          <a:lstStyle/>
          <a:p>
            <a:fld id="{FA613047-7251-3641-AEA5-B4604788D583}" type="slidenum">
              <a:rPr lang="en-US" smtClean="0"/>
              <a:t>6</a:t>
            </a:fld>
            <a:endParaRPr lang="en-US" dirty="0"/>
          </a:p>
        </p:txBody>
      </p:sp>
    </p:spTree>
    <p:extLst>
      <p:ext uri="{BB962C8B-B14F-4D97-AF65-F5344CB8AC3E}">
        <p14:creationId xmlns:p14="http://schemas.microsoft.com/office/powerpoint/2010/main" val="3406793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linguists, especially educators of linguistics, I also think we should have a special interest on this topic, given that we’re drawn to communication, meaning, and what makes for effective and ineffective communication. There is a lot of linguistics literature on the role of affordances and paralinguistics that seemingly lend themselves to the topic at hand. </a:t>
            </a:r>
          </a:p>
        </p:txBody>
      </p:sp>
      <p:sp>
        <p:nvSpPr>
          <p:cNvPr id="4" name="Slide Number Placeholder 3"/>
          <p:cNvSpPr>
            <a:spLocks noGrp="1"/>
          </p:cNvSpPr>
          <p:nvPr>
            <p:ph type="sldNum" sz="quarter" idx="5"/>
          </p:nvPr>
        </p:nvSpPr>
        <p:spPr/>
        <p:txBody>
          <a:bodyPr/>
          <a:lstStyle/>
          <a:p>
            <a:fld id="{FA613047-7251-3641-AEA5-B4604788D583}" type="slidenum">
              <a:rPr lang="en-US" smtClean="0"/>
              <a:t>7</a:t>
            </a:fld>
            <a:endParaRPr lang="en-US" dirty="0"/>
          </a:p>
        </p:txBody>
      </p:sp>
    </p:spTree>
    <p:extLst>
      <p:ext uri="{BB962C8B-B14F-4D97-AF65-F5344CB8AC3E}">
        <p14:creationId xmlns:p14="http://schemas.microsoft.com/office/powerpoint/2010/main" val="1519329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I want to transition to the actual work of making an accessible course. I started this journey by focusing on one of our fully online undergraduate linguistics courses as UNT-Dallas. This course is offered as a core curriculum option, so students from any major can enroll in it. The course does not require a textbook, but instead relies on a variety of out-side instructional materials, which in turn made it an interesting endeavor regarding accessibility. </a:t>
            </a:r>
          </a:p>
        </p:txBody>
      </p:sp>
      <p:sp>
        <p:nvSpPr>
          <p:cNvPr id="4" name="Slide Number Placeholder 3"/>
          <p:cNvSpPr>
            <a:spLocks noGrp="1"/>
          </p:cNvSpPr>
          <p:nvPr>
            <p:ph type="sldNum" sz="quarter" idx="5"/>
          </p:nvPr>
        </p:nvSpPr>
        <p:spPr/>
        <p:txBody>
          <a:bodyPr/>
          <a:lstStyle/>
          <a:p>
            <a:fld id="{FA613047-7251-3641-AEA5-B4604788D583}" type="slidenum">
              <a:rPr lang="en-US" smtClean="0"/>
              <a:t>8</a:t>
            </a:fld>
            <a:endParaRPr lang="en-US" dirty="0"/>
          </a:p>
        </p:txBody>
      </p:sp>
    </p:spTree>
    <p:extLst>
      <p:ext uri="{BB962C8B-B14F-4D97-AF65-F5344CB8AC3E}">
        <p14:creationId xmlns:p14="http://schemas.microsoft.com/office/powerpoint/2010/main" val="3505915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Essentially this course serves as a general introduction to linguistics, with a focus on sociolinguistic analysis and theories. The course introduces linguistics at the basic level. While we use and introduce the students to linguistic terminology, the focus is less on turning the students into budding linguists as it is to encourage a larger way of thinking and a less prejudicial way of thinking about people and language use. I mention this because later when I discuss some of the challenges I faced in this process, you might encounter more or less of them depending on the depth of terminology and linguistic subfields you introduce in your courses. </a:t>
            </a:r>
          </a:p>
        </p:txBody>
      </p:sp>
      <p:sp>
        <p:nvSpPr>
          <p:cNvPr id="4" name="Slide Number Placeholder 3"/>
          <p:cNvSpPr>
            <a:spLocks noGrp="1"/>
          </p:cNvSpPr>
          <p:nvPr>
            <p:ph type="sldNum" sz="quarter" idx="5"/>
          </p:nvPr>
        </p:nvSpPr>
        <p:spPr/>
        <p:txBody>
          <a:bodyPr/>
          <a:lstStyle/>
          <a:p>
            <a:fld id="{FA613047-7251-3641-AEA5-B4604788D583}" type="slidenum">
              <a:rPr lang="en-US" smtClean="0"/>
              <a:t>9</a:t>
            </a:fld>
            <a:endParaRPr lang="en-US" dirty="0"/>
          </a:p>
        </p:txBody>
      </p:sp>
    </p:spTree>
    <p:extLst>
      <p:ext uri="{BB962C8B-B14F-4D97-AF65-F5344CB8AC3E}">
        <p14:creationId xmlns:p14="http://schemas.microsoft.com/office/powerpoint/2010/main" val="1198723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we did not use a required textbook, we relied on a variety of out-side media and self-generated media to teach. Here is a list of the main types of instructional materials we used in this course. I would assume many of you, if not all of you, find you rely on similar media types in your own courses. This list doesn’t not include everything, but it does include the largest areas that I had to focus my accessibility efforts. </a:t>
            </a:r>
          </a:p>
        </p:txBody>
      </p:sp>
      <p:sp>
        <p:nvSpPr>
          <p:cNvPr id="4" name="Slide Number Placeholder 3"/>
          <p:cNvSpPr>
            <a:spLocks noGrp="1"/>
          </p:cNvSpPr>
          <p:nvPr>
            <p:ph type="sldNum" sz="quarter" idx="5"/>
          </p:nvPr>
        </p:nvSpPr>
        <p:spPr/>
        <p:txBody>
          <a:bodyPr/>
          <a:lstStyle/>
          <a:p>
            <a:fld id="{FA613047-7251-3641-AEA5-B4604788D583}" type="slidenum">
              <a:rPr lang="en-US" smtClean="0"/>
              <a:t>10</a:t>
            </a:fld>
            <a:endParaRPr lang="en-US" dirty="0"/>
          </a:p>
        </p:txBody>
      </p:sp>
    </p:spTree>
    <p:extLst>
      <p:ext uri="{BB962C8B-B14F-4D97-AF65-F5344CB8AC3E}">
        <p14:creationId xmlns:p14="http://schemas.microsoft.com/office/powerpoint/2010/main" val="775772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discuss in a second the many barriers I faced in this process, but for now I want to jump straight into the good news! Which is that many of the changes you need to make to your courses are actually simple, one-time fixes. By “simple”, I mean they don’t require a great deal of learning. I should be upfront that some of the changes, while incredibly simple, many not mean they are quick changes. For example, if you need to increase all your font size from size 12 to size 14 on every page you have in Canvas or whatever LMS system you use, well, this is a simple fix, but it may not be quick depending how many pages you have in your course. However, I do want you to know, that assuming you use much of the same instructional materials semester to semester, then once you make these changes, they carry over with you. So, as an example, once you’ve made all your font size 14 from size 12, each time you reimport your course content to the next semester, that change sticks with you. They are long term solutions. </a:t>
            </a:r>
          </a:p>
        </p:txBody>
      </p:sp>
      <p:sp>
        <p:nvSpPr>
          <p:cNvPr id="4" name="Slide Number Placeholder 3"/>
          <p:cNvSpPr>
            <a:spLocks noGrp="1"/>
          </p:cNvSpPr>
          <p:nvPr>
            <p:ph type="sldNum" sz="quarter" idx="5"/>
          </p:nvPr>
        </p:nvSpPr>
        <p:spPr/>
        <p:txBody>
          <a:bodyPr/>
          <a:lstStyle/>
          <a:p>
            <a:fld id="{FA613047-7251-3641-AEA5-B4604788D583}" type="slidenum">
              <a:rPr lang="en-US" smtClean="0"/>
              <a:t>11</a:t>
            </a:fld>
            <a:endParaRPr lang="en-US" dirty="0"/>
          </a:p>
        </p:txBody>
      </p:sp>
    </p:spTree>
    <p:extLst>
      <p:ext uri="{BB962C8B-B14F-4D97-AF65-F5344CB8AC3E}">
        <p14:creationId xmlns:p14="http://schemas.microsoft.com/office/powerpoint/2010/main" val="2362890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are the simple fixes? Well, here I have a few examples of what the simple fixes were. Keep in mind that there are many more than just this list and depending on the variation you use in your instructional materials, this list can either be longer or shorter. You saw that we use a lot of diverse materials in our course, so naturally the list of changes I needed to make was large, because each platform required attention to different details. Now, my goal is to show you what changes to make and how to make them, and while I cannot do that in 10 minutes, I have created a source for all of the information you need to have, so be sure to visit my webpage to get started and get informed.</a:t>
            </a:r>
          </a:p>
        </p:txBody>
      </p:sp>
      <p:sp>
        <p:nvSpPr>
          <p:cNvPr id="4" name="Slide Number Placeholder 3"/>
          <p:cNvSpPr>
            <a:spLocks noGrp="1"/>
          </p:cNvSpPr>
          <p:nvPr>
            <p:ph type="sldNum" sz="quarter" idx="5"/>
          </p:nvPr>
        </p:nvSpPr>
        <p:spPr/>
        <p:txBody>
          <a:bodyPr/>
          <a:lstStyle/>
          <a:p>
            <a:fld id="{FA613047-7251-3641-AEA5-B4604788D583}" type="slidenum">
              <a:rPr lang="en-US" smtClean="0"/>
              <a:t>12</a:t>
            </a:fld>
            <a:endParaRPr lang="en-US" dirty="0"/>
          </a:p>
        </p:txBody>
      </p:sp>
    </p:spTree>
    <p:extLst>
      <p:ext uri="{BB962C8B-B14F-4D97-AF65-F5344CB8AC3E}">
        <p14:creationId xmlns:p14="http://schemas.microsoft.com/office/powerpoint/2010/main" val="76689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why did I start a webpage regarding this endeavor? Well, because when I set out to fix my course, my first question was overwhelmingly, “where do I start?” And while we do have accessibility coordinators on our campus, course audits, and the occasional trainings, they are few and far between, and no one person had the time or the full expertise to really invest in this endeavor, and no one training could address all the needs and questions I had. The majority of what I had to do to get started was research the topic on my own, which led to chasing information from too many sources to count. There was no one-stop-shop to really help make this process easier. </a:t>
            </a:r>
          </a:p>
          <a:p>
            <a:endParaRPr lang="en-US" dirty="0"/>
          </a:p>
          <a:p>
            <a:endParaRPr lang="en-US" dirty="0"/>
          </a:p>
        </p:txBody>
      </p:sp>
      <p:sp>
        <p:nvSpPr>
          <p:cNvPr id="4" name="Slide Number Placeholder 3"/>
          <p:cNvSpPr>
            <a:spLocks noGrp="1"/>
          </p:cNvSpPr>
          <p:nvPr>
            <p:ph type="sldNum" sz="quarter" idx="5"/>
          </p:nvPr>
        </p:nvSpPr>
        <p:spPr/>
        <p:txBody>
          <a:bodyPr/>
          <a:lstStyle/>
          <a:p>
            <a:fld id="{FA613047-7251-3641-AEA5-B4604788D583}" type="slidenum">
              <a:rPr lang="en-US" smtClean="0"/>
              <a:t>13</a:t>
            </a:fld>
            <a:endParaRPr lang="en-US" dirty="0"/>
          </a:p>
        </p:txBody>
      </p:sp>
    </p:spTree>
    <p:extLst>
      <p:ext uri="{BB962C8B-B14F-4D97-AF65-F5344CB8AC3E}">
        <p14:creationId xmlns:p14="http://schemas.microsoft.com/office/powerpoint/2010/main" val="2681644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 found this project interesting, the reality is that I can understand why faculty find this process daunting or remain uninformed about what they need to do.</a:t>
            </a:r>
          </a:p>
          <a:p>
            <a:endParaRPr lang="en-US" dirty="0"/>
          </a:p>
          <a:p>
            <a:r>
              <a:rPr lang="en-US" dirty="0"/>
              <a:t>First, there is a lack of support at the university level. This may not mean there is a lack of knowledge, as several colleagues on campus were definitely super helpful in getting me started, but in general, there is a lack of support compared to the amount of need. In fact, there were definitely questions I had and issues I found that were outside the immediate knowledge of the staff at the university. This is not to brag on myself, but rather to illustrate that this ADA thing is large, it needs large amounts of support.</a:t>
            </a:r>
          </a:p>
          <a:p>
            <a:endParaRPr lang="en-US" dirty="0"/>
          </a:p>
          <a:p>
            <a:r>
              <a:rPr lang="en-US" dirty="0"/>
              <a:t>Secondly, there is a lack of resources. Scratch that, there are a ton of resources, but a lack of unified resources that don’t cause you to jump from Google search to Google search. </a:t>
            </a:r>
          </a:p>
          <a:p>
            <a:endParaRPr lang="en-US" dirty="0"/>
          </a:p>
          <a:p>
            <a:r>
              <a:rPr lang="en-US" dirty="0"/>
              <a:t>Finally, one of the most irritable barriers I found was the lack of help that my LMS offered, and I’ll give two specific examples: First, their default settings are not accessible. For example, font size. My LMS defaults to size 12 font, where they should default to size 14, and they do not provide any assistance in terms of making mass changes so you’re left doing edit after edit to page after page. I also found it frustrating that they don’t have a better system for adding alt. text to images. So, if I am using an image across multiple courses, or multiple course shells, I should be able to edit the alt. text for that image in the base file just one time, without having to edit it every time the image is used. </a:t>
            </a:r>
          </a:p>
          <a:p>
            <a:endParaRPr lang="en-US" dirty="0"/>
          </a:p>
          <a:p>
            <a:r>
              <a:rPr lang="en-US" dirty="0"/>
              <a:t>The reality is, ADA accessibility typically falls on the shoulder of the faculty, but there are barriers preventing faculty from creating accessible courses. </a:t>
            </a:r>
          </a:p>
        </p:txBody>
      </p:sp>
      <p:sp>
        <p:nvSpPr>
          <p:cNvPr id="4" name="Slide Number Placeholder 3"/>
          <p:cNvSpPr>
            <a:spLocks noGrp="1"/>
          </p:cNvSpPr>
          <p:nvPr>
            <p:ph type="sldNum" sz="quarter" idx="5"/>
          </p:nvPr>
        </p:nvSpPr>
        <p:spPr/>
        <p:txBody>
          <a:bodyPr/>
          <a:lstStyle/>
          <a:p>
            <a:fld id="{FA613047-7251-3641-AEA5-B4604788D583}" type="slidenum">
              <a:rPr lang="en-US" smtClean="0"/>
              <a:t>14</a:t>
            </a:fld>
            <a:endParaRPr lang="en-US" dirty="0"/>
          </a:p>
        </p:txBody>
      </p:sp>
    </p:spTree>
    <p:extLst>
      <p:ext uri="{BB962C8B-B14F-4D97-AF65-F5344CB8AC3E}">
        <p14:creationId xmlns:p14="http://schemas.microsoft.com/office/powerpoint/2010/main" val="2259265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biggest barriers I discovered through this process actually had to do with the curriculum in the course. I understood from ADA best practices what the instructional materials needed to include, but I found that even after applying best practices, I could never get the materials to where they needed to be given some the topics I was covering. Specifically, I could not find work arounds for properly illustrating phonemes, morphemes, and dialects. For example, if I wanted to illustrate the phoneme [p], a screen reader would read [p] as “p”. I also had this challenge with screen readers and some bound morphemes, such as “tri-” as in “trifold”, which would be read as [t</a:t>
            </a:r>
            <a:r>
              <a:rPr lang="en-US" sz="1200" b="0" i="0" kern="1200" dirty="0">
                <a:solidFill>
                  <a:schemeClr val="tx1"/>
                </a:solidFill>
                <a:effectLst/>
                <a:latin typeface="+mn-lt"/>
                <a:ea typeface="+mn-ea"/>
                <a:cs typeface="+mn-cs"/>
              </a:rPr>
              <a:t>ɹ</a:t>
            </a:r>
            <a:r>
              <a:rPr lang="en-US" dirty="0"/>
              <a:t>i]. Additionally, as a class that focused a lot on dialects, it was exceptionally hard to find YouTube videos or create written lectures that would accurately reflect regional dialects for both the vision or hearing impaired. </a:t>
            </a:r>
          </a:p>
        </p:txBody>
      </p:sp>
      <p:sp>
        <p:nvSpPr>
          <p:cNvPr id="4" name="Slide Number Placeholder 3"/>
          <p:cNvSpPr>
            <a:spLocks noGrp="1"/>
          </p:cNvSpPr>
          <p:nvPr>
            <p:ph type="sldNum" sz="quarter" idx="5"/>
          </p:nvPr>
        </p:nvSpPr>
        <p:spPr/>
        <p:txBody>
          <a:bodyPr/>
          <a:lstStyle/>
          <a:p>
            <a:fld id="{FA613047-7251-3641-AEA5-B4604788D583}" type="slidenum">
              <a:rPr lang="en-US" smtClean="0"/>
              <a:t>15</a:t>
            </a:fld>
            <a:endParaRPr lang="en-US" dirty="0"/>
          </a:p>
        </p:txBody>
      </p:sp>
    </p:spTree>
    <p:extLst>
      <p:ext uri="{BB962C8B-B14F-4D97-AF65-F5344CB8AC3E}">
        <p14:creationId xmlns:p14="http://schemas.microsoft.com/office/powerpoint/2010/main" val="2458577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latin typeface="Arial" panose="020B0604020202020204" pitchFamily="34" charset="0"/>
                <a:cs typeface="Arial" panose="020B0604020202020204" pitchFamily="34" charset="0"/>
              </a:rPr>
              <a:t>The reality is there are MANY things we can do make our courses more ADA compliant. However, I learned there is a difference between creating ADA compliant courses and ADA functional courses. “Compliant” means we’ve done the bare minimum, and “functional” means we’ve done everything. But the reality is that there is grey area between “compliant” and “functional” that faculty cannot transition out of because there is missing support. To move forward, we need access to practical and applied trainings, that don’t require endless amounts of research that is the bottomless pit of Google. We need services, including those that will convert our instructional materials into ADA compliant materials, and we need access to instructional materials, such as templates, that already follow ADA guidelines for which we can easily substitute in our courses. In summary, we need a one-stop-ADA-shop</a:t>
            </a:r>
          </a:p>
        </p:txBody>
      </p:sp>
      <p:sp>
        <p:nvSpPr>
          <p:cNvPr id="4" name="Slide Number Placeholder 3"/>
          <p:cNvSpPr>
            <a:spLocks noGrp="1"/>
          </p:cNvSpPr>
          <p:nvPr>
            <p:ph type="sldNum" sz="quarter" idx="5"/>
          </p:nvPr>
        </p:nvSpPr>
        <p:spPr/>
        <p:txBody>
          <a:bodyPr/>
          <a:lstStyle/>
          <a:p>
            <a:fld id="{FA613047-7251-3641-AEA5-B4604788D583}" type="slidenum">
              <a:rPr lang="en-US" smtClean="0"/>
              <a:t>16</a:t>
            </a:fld>
            <a:endParaRPr lang="en-US" dirty="0"/>
          </a:p>
        </p:txBody>
      </p:sp>
    </p:spTree>
    <p:extLst>
      <p:ext uri="{BB962C8B-B14F-4D97-AF65-F5344CB8AC3E}">
        <p14:creationId xmlns:p14="http://schemas.microsoft.com/office/powerpoint/2010/main" val="1711041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behind this presentation was an analysis of the process for creating an ADA compliant course. And I’m a problem/solution type of person, so in turn, to help faculty like you and me, I have started to push past some of these barriers by creating that one-stop-shop. So, my next challenge for you is to visit this webpage and learn what simple, one-time fixes you can start making in your course today. Hopefully, this place will make your process smoother in creating your ADA compliant </a:t>
            </a:r>
            <a:r>
              <a:rPr lang="en-US"/>
              <a:t>online course.</a:t>
            </a:r>
            <a:endParaRPr lang="en-US" dirty="0"/>
          </a:p>
        </p:txBody>
      </p:sp>
      <p:sp>
        <p:nvSpPr>
          <p:cNvPr id="4" name="Slide Number Placeholder 3"/>
          <p:cNvSpPr>
            <a:spLocks noGrp="1"/>
          </p:cNvSpPr>
          <p:nvPr>
            <p:ph type="sldNum" sz="quarter" idx="5"/>
          </p:nvPr>
        </p:nvSpPr>
        <p:spPr/>
        <p:txBody>
          <a:bodyPr/>
          <a:lstStyle/>
          <a:p>
            <a:fld id="{FA613047-7251-3641-AEA5-B4604788D583}" type="slidenum">
              <a:rPr lang="en-US" smtClean="0"/>
              <a:t>17</a:t>
            </a:fld>
            <a:endParaRPr lang="en-US" dirty="0"/>
          </a:p>
        </p:txBody>
      </p:sp>
    </p:spTree>
    <p:extLst>
      <p:ext uri="{BB962C8B-B14F-4D97-AF65-F5344CB8AC3E}">
        <p14:creationId xmlns:p14="http://schemas.microsoft.com/office/powerpoint/2010/main" val="923080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0D95A-0545-7E40-904E-9C9216D264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190868-D8E2-D440-B60E-49D727524E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77A18A-7ACB-EB4F-9B39-4C55D5B9DF04}"/>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5" name="Footer Placeholder 4">
            <a:extLst>
              <a:ext uri="{FF2B5EF4-FFF2-40B4-BE49-F238E27FC236}">
                <a16:creationId xmlns:a16="http://schemas.microsoft.com/office/drawing/2014/main" id="{4605CB9A-F42F-EC4B-A4F9-14B1FB6BAFB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E1911C8-60E4-9841-830A-86A2C088A640}"/>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2147887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E7D3C-04FF-F047-9A9F-97A5A160F3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0FCEE6-B6B4-4C4C-A695-CA406ABB4C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1E20E-3B13-CB41-B082-F6BAE8005528}"/>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5" name="Footer Placeholder 4">
            <a:extLst>
              <a:ext uri="{FF2B5EF4-FFF2-40B4-BE49-F238E27FC236}">
                <a16:creationId xmlns:a16="http://schemas.microsoft.com/office/drawing/2014/main" id="{F6541AFA-77AC-E64D-9F9E-1A00DCAEF8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48C672-37C6-8044-B557-4667EB114BEA}"/>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1628630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77E0-9A41-8A4F-BC2A-10085BDBEC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6155F5-8CA6-FF40-9C55-038607F50A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3FFBFA-0271-5145-AE90-45CB6B1339D7}"/>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5" name="Footer Placeholder 4">
            <a:extLst>
              <a:ext uri="{FF2B5EF4-FFF2-40B4-BE49-F238E27FC236}">
                <a16:creationId xmlns:a16="http://schemas.microsoft.com/office/drawing/2014/main" id="{2129BD51-055A-B74C-B8F2-B9AADE4D792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78C791-6126-F44F-AC96-CBDCFC626DFB}"/>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434296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0C746-10D0-A443-BC35-BFE84D4535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2124F5-5674-5140-8910-A8A61C8FE6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EEF2BA-5CD5-8245-8775-98AFD05904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A0DCCA-1186-7840-9A17-5F9D21E1A876}"/>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6" name="Footer Placeholder 5">
            <a:extLst>
              <a:ext uri="{FF2B5EF4-FFF2-40B4-BE49-F238E27FC236}">
                <a16:creationId xmlns:a16="http://schemas.microsoft.com/office/drawing/2014/main" id="{5CCF51D4-0C44-1B4C-A9E6-FFCC70766C7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44FC1C-BB1F-1E40-AFDA-9B7762892DB5}"/>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2591678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A9CA0-A4A5-BB43-9273-3EF8CA304B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A94362-1AB8-7345-B1A3-BB9CB8D9D6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6DB987-D1E5-A240-87A5-E653E0EE84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91C9C5-5013-4844-A520-EFFEB6B401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ABFF14-7962-2843-A51C-24483E5B4B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247A9A-6694-9F40-B8A0-4C050968228A}"/>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8" name="Footer Placeholder 7">
            <a:extLst>
              <a:ext uri="{FF2B5EF4-FFF2-40B4-BE49-F238E27FC236}">
                <a16:creationId xmlns:a16="http://schemas.microsoft.com/office/drawing/2014/main" id="{B97A0B13-005B-9E40-AF4C-3D08721FF27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3ACD659-3AA2-F247-BE8D-E207011EB0D3}"/>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4237305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D7C0-A250-424F-930B-20DA4D9338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6A1BE-23C6-9645-B51C-E5A7DD069ABD}"/>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4" name="Footer Placeholder 3">
            <a:extLst>
              <a:ext uri="{FF2B5EF4-FFF2-40B4-BE49-F238E27FC236}">
                <a16:creationId xmlns:a16="http://schemas.microsoft.com/office/drawing/2014/main" id="{E29D707E-8826-B445-AF62-4B991F683EC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CB8112C-D6F1-A04F-BCED-3D8DE2AC5858}"/>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244484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6C928D-167F-7D44-A4E0-5F4F8758AC61}"/>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3" name="Footer Placeholder 2">
            <a:extLst>
              <a:ext uri="{FF2B5EF4-FFF2-40B4-BE49-F238E27FC236}">
                <a16:creationId xmlns:a16="http://schemas.microsoft.com/office/drawing/2014/main" id="{FC705F6F-C233-C549-BC6B-42E9171E701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30C521D-31D8-994A-99DC-7ACB50034B68}"/>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2213057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70AE-D341-8247-80A4-EAA40F2809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5A5D62-BD84-0246-AA26-0CC55ACF6B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E9D15B-C700-B543-9F56-6DE364F0DE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DA422B-EE0B-2B46-9A46-0D3A74390342}"/>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6" name="Footer Placeholder 5">
            <a:extLst>
              <a:ext uri="{FF2B5EF4-FFF2-40B4-BE49-F238E27FC236}">
                <a16:creationId xmlns:a16="http://schemas.microsoft.com/office/drawing/2014/main" id="{2B22F65B-A5E3-1E44-8B31-485C31F096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D01F4D8-8EE8-A949-9CB8-760C15BA4F35}"/>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3525887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951B6-E49F-FB4C-9819-689B9791D3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239028-DE8F-E448-BACE-7D133F1DE3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B140053-5A5F-B440-BDFA-2058F9BEF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3B1407-0D4B-A245-9544-B376996A2B1B}"/>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6" name="Footer Placeholder 5">
            <a:extLst>
              <a:ext uri="{FF2B5EF4-FFF2-40B4-BE49-F238E27FC236}">
                <a16:creationId xmlns:a16="http://schemas.microsoft.com/office/drawing/2014/main" id="{A10148FF-A2FE-A94F-A8F0-41DA80E259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9F2D7B8-800A-C648-8EE1-4C3354EFC443}"/>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3467136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0105F-4A5A-874D-A486-DDA6A80619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70214E-27CF-0E40-9752-CE1ACB2828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E513BD-B93A-6341-8E76-E52A68095E58}"/>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5" name="Footer Placeholder 4">
            <a:extLst>
              <a:ext uri="{FF2B5EF4-FFF2-40B4-BE49-F238E27FC236}">
                <a16:creationId xmlns:a16="http://schemas.microsoft.com/office/drawing/2014/main" id="{CCBE7B6C-D1C3-7E4D-AC1A-534F03CB8D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FD4657-A59D-C146-B01F-1AD136E080D0}"/>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2665222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5AB30A-4D9E-B44D-AFCB-1D25439DB7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E60CA4-8438-5346-8523-0C4E97677C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2002A7-D0E0-B94F-B531-8A5DB5B5DF43}"/>
              </a:ext>
            </a:extLst>
          </p:cNvPr>
          <p:cNvSpPr>
            <a:spLocks noGrp="1"/>
          </p:cNvSpPr>
          <p:nvPr>
            <p:ph type="dt" sz="half" idx="10"/>
          </p:nvPr>
        </p:nvSpPr>
        <p:spPr/>
        <p:txBody>
          <a:bodyPr/>
          <a:lstStyle/>
          <a:p>
            <a:fld id="{D163BFD3-F13C-E342-81F4-473AC4FC7CF5}" type="datetimeFigureOut">
              <a:rPr lang="en-US" smtClean="0"/>
              <a:t>1/5/21</a:t>
            </a:fld>
            <a:endParaRPr lang="en-US" dirty="0"/>
          </a:p>
        </p:txBody>
      </p:sp>
      <p:sp>
        <p:nvSpPr>
          <p:cNvPr id="5" name="Footer Placeholder 4">
            <a:extLst>
              <a:ext uri="{FF2B5EF4-FFF2-40B4-BE49-F238E27FC236}">
                <a16:creationId xmlns:a16="http://schemas.microsoft.com/office/drawing/2014/main" id="{CB95A790-4066-0C4B-BDFC-75F0EF296DF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21EB87-4CE4-B449-A340-D445FBC110E7}"/>
              </a:ext>
            </a:extLst>
          </p:cNvPr>
          <p:cNvSpPr>
            <a:spLocks noGrp="1"/>
          </p:cNvSpPr>
          <p:nvPr>
            <p:ph type="sldNum" sz="quarter" idx="12"/>
          </p:nvPr>
        </p:nvSpPr>
        <p:spPr/>
        <p:txBody>
          <a:bodyPr/>
          <a:lstStyle/>
          <a:p>
            <a:fld id="{ABA80398-0561-D846-9F19-0A49236DB8CA}" type="slidenum">
              <a:rPr lang="en-US" smtClean="0"/>
              <a:t>‹#›</a:t>
            </a:fld>
            <a:endParaRPr lang="en-US" dirty="0"/>
          </a:p>
        </p:txBody>
      </p:sp>
    </p:spTree>
    <p:extLst>
      <p:ext uri="{BB962C8B-B14F-4D97-AF65-F5344CB8AC3E}">
        <p14:creationId xmlns:p14="http://schemas.microsoft.com/office/powerpoint/2010/main" val="128405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1A9249-A728-7D43-B173-44392A09E0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3FBC85-DFA3-8146-B429-7DA0DE14F4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61187D-2063-E34E-B0AA-558F4B27B7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63BFD3-F13C-E342-81F4-473AC4FC7CF5}" type="datetimeFigureOut">
              <a:rPr lang="en-US" smtClean="0"/>
              <a:t>1/5/21</a:t>
            </a:fld>
            <a:endParaRPr lang="en-US" dirty="0"/>
          </a:p>
        </p:txBody>
      </p:sp>
      <p:sp>
        <p:nvSpPr>
          <p:cNvPr id="5" name="Footer Placeholder 4">
            <a:extLst>
              <a:ext uri="{FF2B5EF4-FFF2-40B4-BE49-F238E27FC236}">
                <a16:creationId xmlns:a16="http://schemas.microsoft.com/office/drawing/2014/main" id="{D89A1404-8286-EF4C-8AA2-0910D1643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8B07AC5-79F5-7844-93C5-49BDBFD2D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A80398-0561-D846-9F19-0A49236DB8CA}" type="slidenum">
              <a:rPr lang="en-US" smtClean="0"/>
              <a:t>‹#›</a:t>
            </a:fld>
            <a:endParaRPr lang="en-US" dirty="0"/>
          </a:p>
        </p:txBody>
      </p:sp>
    </p:spTree>
    <p:extLst>
      <p:ext uri="{BB962C8B-B14F-4D97-AF65-F5344CB8AC3E}">
        <p14:creationId xmlns:p14="http://schemas.microsoft.com/office/powerpoint/2010/main" val="3920032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ei.nih.gov/learn-about-eye-health/eye-conditions-and-diseases/color-blindnes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thevisioncouncil.or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thada.org/LSA"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thada.org/LS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CF6A8-79BA-DC4A-A2F7-4A8DD6D2E41C}"/>
              </a:ext>
            </a:extLst>
          </p:cNvPr>
          <p:cNvSpPr>
            <a:spLocks noGrp="1"/>
          </p:cNvSpPr>
          <p:nvPr>
            <p:ph type="ctrTitle"/>
          </p:nvPr>
        </p:nvSpPr>
        <p:spPr/>
        <p:txBody>
          <a:bodyPr/>
          <a:lstStyle/>
          <a:p>
            <a:r>
              <a:rPr lang="en-US" b="1" dirty="0">
                <a:solidFill>
                  <a:srgbClr val="095257"/>
                </a:solidFill>
              </a:rPr>
              <a:t>ADA Compliance and Teaching Linguistics Online</a:t>
            </a:r>
          </a:p>
        </p:txBody>
      </p:sp>
      <p:sp>
        <p:nvSpPr>
          <p:cNvPr id="3" name="Subtitle 2">
            <a:extLst>
              <a:ext uri="{FF2B5EF4-FFF2-40B4-BE49-F238E27FC236}">
                <a16:creationId xmlns:a16="http://schemas.microsoft.com/office/drawing/2014/main" id="{B1B3173F-3B07-0D40-91DE-63F351E57506}"/>
              </a:ext>
            </a:extLst>
          </p:cNvPr>
          <p:cNvSpPr>
            <a:spLocks noGrp="1"/>
          </p:cNvSpPr>
          <p:nvPr>
            <p:ph type="subTitle" idx="1"/>
          </p:nvPr>
        </p:nvSpPr>
        <p:spPr>
          <a:xfrm>
            <a:off x="1524000" y="3602038"/>
            <a:ext cx="9144000" cy="599259"/>
          </a:xfrm>
        </p:spPr>
        <p:txBody>
          <a:bodyPr/>
          <a:lstStyle/>
          <a:p>
            <a:r>
              <a:rPr lang="en-US" dirty="0">
                <a:solidFill>
                  <a:srgbClr val="095257"/>
                </a:solidFill>
              </a:rPr>
              <a:t>Best Practices and Resources</a:t>
            </a:r>
          </a:p>
        </p:txBody>
      </p:sp>
      <p:sp>
        <p:nvSpPr>
          <p:cNvPr id="5" name="Rectangle 4">
            <a:extLst>
              <a:ext uri="{FF2B5EF4-FFF2-40B4-BE49-F238E27FC236}">
                <a16:creationId xmlns:a16="http://schemas.microsoft.com/office/drawing/2014/main" id="{ECC0C760-2F0A-B94D-9E39-061B81EC65F2}"/>
              </a:ext>
            </a:extLst>
          </p:cNvPr>
          <p:cNvSpPr/>
          <p:nvPr/>
        </p:nvSpPr>
        <p:spPr>
          <a:xfrm>
            <a:off x="1261241" y="5406876"/>
            <a:ext cx="9669517" cy="830997"/>
          </a:xfrm>
          <a:prstGeom prst="rect">
            <a:avLst/>
          </a:prstGeom>
        </p:spPr>
        <p:txBody>
          <a:bodyPr wrap="square">
            <a:spAutoFit/>
          </a:bodyPr>
          <a:lstStyle/>
          <a:p>
            <a:pPr algn="ctr"/>
            <a:r>
              <a:rPr lang="en-US" sz="2400" dirty="0">
                <a:solidFill>
                  <a:srgbClr val="000000"/>
                </a:solidFill>
                <a:latin typeface="Arial" panose="020B0604020202020204" pitchFamily="34" charset="0"/>
              </a:rPr>
              <a:t>This PowerPoint has been designed to meet accessibility standards. If you encounter any issues, please notify the presenter directly.</a:t>
            </a:r>
            <a:endParaRPr lang="en-US" sz="2400" b="0" dirty="0">
              <a:effectLst/>
            </a:endParaRPr>
          </a:p>
        </p:txBody>
      </p:sp>
    </p:spTree>
    <p:extLst>
      <p:ext uri="{BB962C8B-B14F-4D97-AF65-F5344CB8AC3E}">
        <p14:creationId xmlns:p14="http://schemas.microsoft.com/office/powerpoint/2010/main" val="2782314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p:txBody>
          <a:bodyPr>
            <a:normAutofit/>
          </a:bodyPr>
          <a:lstStyle/>
          <a:p>
            <a:r>
              <a:rPr lang="en-US" b="1" dirty="0">
                <a:solidFill>
                  <a:srgbClr val="095257"/>
                </a:solidFill>
              </a:rPr>
              <a:t>Americans with Disabilities Act</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This presentation is about best practices for creating an ADA functional online course.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presentation is not about ADA history or law. </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3646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p:txBody>
          <a:bodyPr>
            <a:normAutofit/>
          </a:bodyPr>
          <a:lstStyle/>
          <a:p>
            <a:r>
              <a:rPr lang="en-US" b="1" dirty="0">
                <a:solidFill>
                  <a:srgbClr val="095257"/>
                </a:solidFill>
              </a:rPr>
              <a:t>Learning Applied Skills</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You would not learn how to drive by being taught the history of the automobile.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 will not learn how to implement ADA best practices by being taught the history of the ADA.</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179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p:txBody>
          <a:bodyPr>
            <a:normAutofit/>
          </a:bodyPr>
          <a:lstStyle/>
          <a:p>
            <a:r>
              <a:rPr lang="en-US" b="1" dirty="0">
                <a:solidFill>
                  <a:srgbClr val="095257"/>
                </a:solidFill>
              </a:rPr>
              <a:t>Make a Better “Driving” Experience</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Driving best practices and skills look after you and other drivers.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ADA best practices and skills look after you and your students. </a:t>
            </a:r>
          </a:p>
        </p:txBody>
      </p:sp>
    </p:spTree>
    <p:extLst>
      <p:ext uri="{BB962C8B-B14F-4D97-AF65-F5344CB8AC3E}">
        <p14:creationId xmlns:p14="http://schemas.microsoft.com/office/powerpoint/2010/main" val="183564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p:txBody>
          <a:bodyPr>
            <a:normAutofit/>
          </a:bodyPr>
          <a:lstStyle/>
          <a:p>
            <a:r>
              <a:rPr lang="en-US" b="1" dirty="0">
                <a:solidFill>
                  <a:srgbClr val="095257"/>
                </a:solidFill>
              </a:rPr>
              <a:t>Why Implement These Best Practices</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p:txBody>
          <a:bodyPr>
            <a:normAutofit/>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University movement to require ADA approval before teaching a new course.</a:t>
            </a:r>
          </a:p>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Best practices make for a better course environment for more students than you know.</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2919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p:txBody>
          <a:bodyPr>
            <a:normAutofit/>
          </a:bodyPr>
          <a:lstStyle/>
          <a:p>
            <a:r>
              <a:rPr lang="en-US" b="1" dirty="0">
                <a:solidFill>
                  <a:srgbClr val="095257"/>
                </a:solidFill>
              </a:rPr>
              <a:t>Best Practices are Best for </a:t>
            </a:r>
            <a:r>
              <a:rPr lang="en-US" b="1" dirty="0">
                <a:solidFill>
                  <a:srgbClr val="C00000"/>
                </a:solidFill>
              </a:rPr>
              <a:t>Every</a:t>
            </a:r>
            <a:r>
              <a:rPr lang="en-US" b="1" dirty="0">
                <a:solidFill>
                  <a:srgbClr val="095257"/>
                </a:solidFill>
              </a:rPr>
              <a:t> Student</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1 in 12 men are colorblind </a:t>
            </a:r>
            <a:r>
              <a:rPr lang="en-US" sz="1800" dirty="0">
                <a:latin typeface="Arial" panose="020B0604020202020204" pitchFamily="34" charset="0"/>
                <a:cs typeface="Arial" panose="020B0604020202020204" pitchFamily="34" charset="0"/>
              </a:rPr>
              <a:t>(</a:t>
            </a:r>
            <a:r>
              <a:rPr lang="en-US" sz="1800" u="sng" dirty="0">
                <a:latin typeface="Arial" panose="020B0604020202020204" pitchFamily="34" charset="0"/>
                <a:cs typeface="Arial" panose="020B0604020202020204" pitchFamily="34" charset="0"/>
                <a:hlinkClick r:id="rId3"/>
              </a:rPr>
              <a:t>National Eye Institute</a:t>
            </a:r>
            <a:r>
              <a:rPr lang="en-US" sz="1800" dirty="0">
                <a:latin typeface="Arial" panose="020B0604020202020204" pitchFamily="34" charset="0"/>
                <a:cs typeface="Arial" panose="020B0604020202020204" pitchFamily="34" charset="0"/>
              </a:rPr>
              <a:t>) </a:t>
            </a:r>
          </a:p>
          <a:p>
            <a:endParaRPr lang="en-US" sz="1800"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75% of adults use some sort of vision correction </a:t>
            </a:r>
            <a:r>
              <a:rPr lang="en-US" sz="1800" dirty="0">
                <a:latin typeface="Arial" panose="020B0604020202020204" pitchFamily="34" charset="0"/>
                <a:cs typeface="Arial" panose="020B0604020202020204" pitchFamily="34" charset="0"/>
              </a:rPr>
              <a:t>(</a:t>
            </a:r>
            <a:r>
              <a:rPr lang="en-US" sz="1800" u="sng" dirty="0">
                <a:latin typeface="Arial" panose="020B0604020202020204" pitchFamily="34" charset="0"/>
                <a:cs typeface="Arial" panose="020B0604020202020204" pitchFamily="34" charset="0"/>
                <a:hlinkClick r:id="rId4"/>
              </a:rPr>
              <a:t>The Vision Council</a:t>
            </a:r>
            <a:r>
              <a:rPr lang="en-US" sz="1800" dirty="0">
                <a:latin typeface="Arial" panose="020B0604020202020204" pitchFamily="34" charset="0"/>
                <a:cs typeface="Arial" panose="020B0604020202020204" pitchFamily="34" charset="0"/>
              </a:rPr>
              <a:t>)</a:t>
            </a:r>
          </a:p>
          <a:p>
            <a:pPr lvl="0"/>
            <a:endParaRPr lang="en-US" sz="1800"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60% of Americans are far sighted </a:t>
            </a:r>
            <a:r>
              <a:rPr lang="en-US" sz="1800" dirty="0">
                <a:latin typeface="Arial" panose="020B0604020202020204" pitchFamily="34" charset="0"/>
                <a:cs typeface="Arial" panose="020B0604020202020204" pitchFamily="34" charset="0"/>
              </a:rPr>
              <a:t>(e.g., have trouble reading; </a:t>
            </a:r>
            <a:r>
              <a:rPr lang="en-US" sz="1800" u="sng" dirty="0">
                <a:latin typeface="Arial" panose="020B0604020202020204" pitchFamily="34" charset="0"/>
                <a:cs typeface="Arial" panose="020B0604020202020204" pitchFamily="34" charset="0"/>
                <a:hlinkClick r:id="rId4"/>
              </a:rPr>
              <a:t>The Vision Council</a:t>
            </a:r>
            <a:r>
              <a:rPr lang="en-US" sz="1800" dirty="0">
                <a:latin typeface="Arial" panose="020B0604020202020204" pitchFamily="34" charset="0"/>
                <a:cs typeface="Arial" panose="020B0604020202020204" pitchFamily="34" charset="0"/>
              </a:rPr>
              <a:t>)</a:t>
            </a:r>
          </a:p>
          <a:p>
            <a:pPr lvl="0"/>
            <a:endParaRPr lang="en-US" sz="1800"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1 in 4 College students have hearing loss or hidden hearing loss that impacts their ability to discern speech </a:t>
            </a:r>
            <a:r>
              <a:rPr lang="en-US" sz="1800" dirty="0">
                <a:latin typeface="Arial" panose="020B0604020202020204" pitchFamily="34" charset="0"/>
                <a:cs typeface="Arial" panose="020B0604020202020204" pitchFamily="34" charset="0"/>
              </a:rPr>
              <a:t>(Le Prell, Hensley, Campbell, Hall &amp; Guire, 2012; Liberman, Epstein, Cleveland, Wang, &amp; Maison; 2016)</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599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p:txBody>
          <a:bodyPr>
            <a:normAutofit/>
          </a:bodyPr>
          <a:lstStyle/>
          <a:p>
            <a:r>
              <a:rPr lang="en-US" b="1" dirty="0">
                <a:solidFill>
                  <a:srgbClr val="095257"/>
                </a:solidFill>
              </a:rPr>
              <a:t>Linguistics is Relevant to the Cause</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Affordances – Properties of objects which show users the actions they can take.</a:t>
            </a:r>
          </a:p>
          <a:p>
            <a:r>
              <a:rPr lang="en-US" dirty="0">
                <a:latin typeface="Arial" panose="020B0604020202020204" pitchFamily="34" charset="0"/>
                <a:cs typeface="Arial" panose="020B0604020202020204" pitchFamily="34" charset="0"/>
              </a:rPr>
              <a:t>Digital Affordances – Properties of your instructional material which show students the actions they can take through </a:t>
            </a:r>
            <a:r>
              <a:rPr lang="en-US" dirty="0">
                <a:solidFill>
                  <a:srgbClr val="095257"/>
                </a:solidFill>
                <a:latin typeface="Arial" panose="020B0604020202020204" pitchFamily="34" charset="0"/>
                <a:cs typeface="Arial" panose="020B0604020202020204" pitchFamily="34" charset="0"/>
              </a:rPr>
              <a:t>understandable cues</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Paralinguistics – communication outside of words themselves</a:t>
            </a:r>
          </a:p>
          <a:p>
            <a:r>
              <a:rPr lang="en-US" dirty="0">
                <a:latin typeface="Arial" panose="020B0604020202020204" pitchFamily="34" charset="0"/>
                <a:cs typeface="Arial" panose="020B0604020202020204" pitchFamily="34" charset="0"/>
              </a:rPr>
              <a:t>Paralinguistics Digital Affordances - are simple cues that one can give in response to social media content with one click</a:t>
            </a:r>
          </a:p>
        </p:txBody>
      </p:sp>
    </p:spTree>
    <p:extLst>
      <p:ext uri="{BB962C8B-B14F-4D97-AF65-F5344CB8AC3E}">
        <p14:creationId xmlns:p14="http://schemas.microsoft.com/office/powerpoint/2010/main" val="1326022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a:xfrm>
            <a:off x="640079" y="325369"/>
            <a:ext cx="6039690" cy="1956841"/>
          </a:xfrm>
        </p:spPr>
        <p:txBody>
          <a:bodyPr anchor="b">
            <a:normAutofit/>
          </a:bodyPr>
          <a:lstStyle/>
          <a:p>
            <a:r>
              <a:rPr lang="en-US" b="1" dirty="0">
                <a:solidFill>
                  <a:srgbClr val="095257"/>
                </a:solidFill>
                <a:latin typeface="Arial" panose="020B0604020202020204" pitchFamily="34" charset="0"/>
                <a:cs typeface="Arial" panose="020B0604020202020204" pitchFamily="34" charset="0"/>
              </a:rPr>
              <a:t>LING 2050: </a:t>
            </a:r>
            <a:br>
              <a:rPr lang="en-US" b="1" dirty="0">
                <a:solidFill>
                  <a:srgbClr val="095257"/>
                </a:solidFill>
                <a:latin typeface="Arial" panose="020B0604020202020204" pitchFamily="34" charset="0"/>
                <a:cs typeface="Arial" panose="020B0604020202020204" pitchFamily="34" charset="0"/>
              </a:rPr>
            </a:br>
            <a:r>
              <a:rPr lang="en-US" b="1" dirty="0">
                <a:solidFill>
                  <a:srgbClr val="095257"/>
                </a:solidFill>
                <a:latin typeface="Arial" panose="020B0604020202020204" pitchFamily="34" charset="0"/>
                <a:cs typeface="Arial" panose="020B0604020202020204" pitchFamily="34" charset="0"/>
              </a:rPr>
              <a:t>Language of Now</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a:xfrm>
            <a:off x="640080" y="2872899"/>
            <a:ext cx="5187283" cy="3320668"/>
          </a:xfrm>
        </p:spPr>
        <p:txBody>
          <a:bodyPr>
            <a:normAutofit/>
          </a:bodyPr>
          <a:lstStyle/>
          <a:p>
            <a:r>
              <a:rPr lang="en-US" dirty="0">
                <a:latin typeface="Arial" panose="020B0604020202020204" pitchFamily="34" charset="0"/>
                <a:cs typeface="Arial" panose="020B0604020202020204" pitchFamily="34" charset="0"/>
              </a:rPr>
              <a:t>Online</a:t>
            </a:r>
          </a:p>
          <a:p>
            <a:r>
              <a:rPr lang="en-US" dirty="0">
                <a:latin typeface="Arial" panose="020B0604020202020204" pitchFamily="34" charset="0"/>
                <a:cs typeface="Arial" panose="020B0604020202020204" pitchFamily="34" charset="0"/>
              </a:rPr>
              <a:t>Undergraduate core curriculum course</a:t>
            </a:r>
          </a:p>
          <a:p>
            <a:r>
              <a:rPr lang="en-US" dirty="0">
                <a:latin typeface="Arial" panose="020B0604020202020204" pitchFamily="34" charset="0"/>
                <a:cs typeface="Arial" panose="020B0604020202020204" pitchFamily="34" charset="0"/>
              </a:rPr>
              <a:t>No required textbook</a:t>
            </a:r>
          </a:p>
          <a:p>
            <a:r>
              <a:rPr lang="en-US" dirty="0">
                <a:latin typeface="Arial" panose="020B0604020202020204" pitchFamily="34" charset="0"/>
                <a:cs typeface="Arial" panose="020B0604020202020204" pitchFamily="34" charset="0"/>
              </a:rPr>
              <a:t>Multiple sections taught by multiple instructors</a:t>
            </a:r>
          </a:p>
          <a:p>
            <a:endParaRPr lang="en-US" dirty="0">
              <a:latin typeface="Arial" panose="020B0604020202020204" pitchFamily="34" charset="0"/>
              <a:cs typeface="Arial" panose="020B0604020202020204" pitchFamily="34" charset="0"/>
            </a:endParaRPr>
          </a:p>
        </p:txBody>
      </p:sp>
      <p:pic>
        <p:nvPicPr>
          <p:cNvPr id="5" name="Picture 4" descr="A blue circle with an image of a cell phone. The text reads, &quot;LING 2050: The Lanuage of Now&quot; which is the name of the course. ">
            <a:extLst>
              <a:ext uri="{FF2B5EF4-FFF2-40B4-BE49-F238E27FC236}">
                <a16:creationId xmlns:a16="http://schemas.microsoft.com/office/drawing/2014/main" id="{E3E31E27-076B-7845-8359-77EB98E6ED1A}"/>
              </a:ext>
            </a:extLst>
          </p:cNvPr>
          <p:cNvPicPr>
            <a:picLocks noChangeAspect="1"/>
          </p:cNvPicPr>
          <p:nvPr/>
        </p:nvPicPr>
        <p:blipFill rotWithShape="1">
          <a:blip r:embed="rId3"/>
          <a:srcRect t="302"/>
          <a:stretch/>
        </p:blipFill>
        <p:spPr>
          <a:xfrm>
            <a:off x="7100253" y="1303789"/>
            <a:ext cx="4243590" cy="423076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2205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p:txBody>
          <a:bodyPr>
            <a:normAutofit/>
          </a:bodyPr>
          <a:lstStyle/>
          <a:p>
            <a:r>
              <a:rPr lang="en-US" b="1" dirty="0">
                <a:solidFill>
                  <a:srgbClr val="095257"/>
                </a:solidFill>
              </a:rPr>
              <a:t>Introduction to Linguistics</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p:txBody>
          <a:bodyPr>
            <a:normAutofit/>
          </a:bodyPr>
          <a:lstStyle/>
          <a:p>
            <a:pPr>
              <a:lnSpc>
                <a:spcPct val="100000"/>
              </a:lnSpc>
            </a:pPr>
            <a:r>
              <a:rPr lang="en-US" dirty="0">
                <a:latin typeface="Arial" panose="020B0604020202020204" pitchFamily="34" charset="0"/>
                <a:cs typeface="Arial" panose="020B0604020202020204" pitchFamily="34" charset="0"/>
              </a:rPr>
              <a:t>Explores the relationship between pop culture, technology, and language change. Examines the linguistic significance of new technologies such as texting, gaming, IM, and social networking.</a:t>
            </a:r>
          </a:p>
          <a:p>
            <a:pPr>
              <a:lnSpc>
                <a:spcPct val="100000"/>
              </a:lnSpc>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096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4BE4-6EAB-1641-AB82-AE0FEDB8AB4D}"/>
              </a:ext>
            </a:extLst>
          </p:cNvPr>
          <p:cNvSpPr>
            <a:spLocks noGrp="1"/>
          </p:cNvSpPr>
          <p:nvPr>
            <p:ph type="title"/>
          </p:nvPr>
        </p:nvSpPr>
        <p:spPr/>
        <p:txBody>
          <a:bodyPr>
            <a:normAutofit/>
          </a:bodyPr>
          <a:lstStyle/>
          <a:p>
            <a:r>
              <a:rPr lang="en-US" b="1" dirty="0">
                <a:solidFill>
                  <a:srgbClr val="095257"/>
                </a:solidFill>
              </a:rPr>
              <a:t>Instructional Materials</a:t>
            </a:r>
          </a:p>
        </p:txBody>
      </p:sp>
      <p:sp>
        <p:nvSpPr>
          <p:cNvPr id="3" name="Content Placeholder 2">
            <a:extLst>
              <a:ext uri="{FF2B5EF4-FFF2-40B4-BE49-F238E27FC236}">
                <a16:creationId xmlns:a16="http://schemas.microsoft.com/office/drawing/2014/main" id="{97DD5067-8545-6D45-8CC1-53A880DF853D}"/>
              </a:ext>
            </a:extLst>
          </p:cNvPr>
          <p:cNvSpPr>
            <a:spLocks noGrp="1"/>
          </p:cNvSpPr>
          <p:nvPr>
            <p:ph idx="1"/>
          </p:nvPr>
        </p:nvSpPr>
        <p:spPr/>
        <p:txBody>
          <a:bodyPr>
            <a:normAutofit fontScale="92500" lnSpcReduction="20000"/>
          </a:bodyPr>
          <a:lstStyle/>
          <a:p>
            <a:r>
              <a:rPr lang="en-US" dirty="0">
                <a:latin typeface="Arial" panose="020B0604020202020204" pitchFamily="34" charset="0"/>
                <a:cs typeface="Arial" panose="020B0604020202020204" pitchFamily="34" charset="0"/>
              </a:rPr>
              <a:t>Course Shell (e.g., Canvas, Blackboard)</a:t>
            </a:r>
          </a:p>
          <a:p>
            <a:r>
              <a:rPr lang="en-US" dirty="0">
                <a:latin typeface="Arial" panose="020B0604020202020204" pitchFamily="34" charset="0"/>
                <a:cs typeface="Arial" panose="020B0604020202020204" pitchFamily="34" charset="0"/>
              </a:rPr>
              <a:t>PowerPoints</a:t>
            </a:r>
          </a:p>
          <a:p>
            <a:r>
              <a:rPr lang="en-US" dirty="0">
                <a:latin typeface="Arial" panose="020B0604020202020204" pitchFamily="34" charset="0"/>
                <a:cs typeface="Arial" panose="020B0604020202020204" pitchFamily="34" charset="0"/>
              </a:rPr>
              <a:t>Video Recorded Lectures</a:t>
            </a:r>
          </a:p>
          <a:p>
            <a:r>
              <a:rPr lang="en-US" dirty="0">
                <a:latin typeface="Arial" panose="020B0604020202020204" pitchFamily="34" charset="0"/>
                <a:cs typeface="Arial" panose="020B0604020202020204" pitchFamily="34" charset="0"/>
              </a:rPr>
              <a:t>Website Links (external sources)</a:t>
            </a:r>
          </a:p>
          <a:p>
            <a:r>
              <a:rPr lang="en-US" dirty="0">
                <a:latin typeface="Arial" panose="020B0604020202020204" pitchFamily="34" charset="0"/>
                <a:cs typeface="Arial" panose="020B0604020202020204" pitchFamily="34" charset="0"/>
              </a:rPr>
              <a:t>Readings (excerpts)</a:t>
            </a:r>
          </a:p>
          <a:p>
            <a:r>
              <a:rPr lang="en-US" dirty="0">
                <a:latin typeface="Arial" panose="020B0604020202020204" pitchFamily="34" charset="0"/>
                <a:cs typeface="Arial" panose="020B0604020202020204" pitchFamily="34" charset="0"/>
              </a:rPr>
              <a:t>Podcasts</a:t>
            </a:r>
          </a:p>
          <a:p>
            <a:r>
              <a:rPr lang="en-US" dirty="0">
                <a:latin typeface="Arial" panose="020B0604020202020204" pitchFamily="34" charset="0"/>
                <a:cs typeface="Arial" panose="020B0604020202020204" pitchFamily="34" charset="0"/>
              </a:rPr>
              <a:t>Infographics</a:t>
            </a:r>
          </a:p>
          <a:p>
            <a:r>
              <a:rPr lang="en-US" dirty="0">
                <a:latin typeface="Arial" panose="020B0604020202020204" pitchFamily="34" charset="0"/>
                <a:cs typeface="Arial" panose="020B0604020202020204" pitchFamily="34" charset="0"/>
              </a:rPr>
              <a:t>YouTube videos</a:t>
            </a:r>
          </a:p>
          <a:p>
            <a:r>
              <a:rPr lang="en-US" dirty="0">
                <a:latin typeface="Arial" panose="020B0604020202020204" pitchFamily="34" charset="0"/>
                <a:cs typeface="Arial" panose="020B0604020202020204" pitchFamily="34" charset="0"/>
              </a:rPr>
              <a:t>Word documents</a:t>
            </a:r>
          </a:p>
          <a:p>
            <a:r>
              <a:rPr lang="en-US" dirty="0">
                <a:latin typeface="Arial" panose="020B0604020202020204" pitchFamily="34" charset="0"/>
                <a:cs typeface="Arial" panose="020B0604020202020204" pitchFamily="34" charset="0"/>
              </a:rPr>
              <a:t>Images</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8490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5C6E-C0BB-B148-8F40-8CAF3EFF223A}"/>
              </a:ext>
            </a:extLst>
          </p:cNvPr>
          <p:cNvSpPr>
            <a:spLocks noGrp="1"/>
          </p:cNvSpPr>
          <p:nvPr>
            <p:ph type="title"/>
          </p:nvPr>
        </p:nvSpPr>
        <p:spPr/>
        <p:txBody>
          <a:bodyPr/>
          <a:lstStyle/>
          <a:p>
            <a:r>
              <a:rPr lang="en-US" dirty="0">
                <a:solidFill>
                  <a:srgbClr val="095257"/>
                </a:solidFill>
                <a:latin typeface="Arial" panose="020B0604020202020204" pitchFamily="34" charset="0"/>
                <a:cs typeface="Arial" panose="020B0604020202020204" pitchFamily="34" charset="0"/>
              </a:rPr>
              <a:t>Simple, One-Time Fixes</a:t>
            </a:r>
          </a:p>
        </p:txBody>
      </p:sp>
      <p:sp>
        <p:nvSpPr>
          <p:cNvPr id="3" name="Content Placeholder 2">
            <a:extLst>
              <a:ext uri="{FF2B5EF4-FFF2-40B4-BE49-F238E27FC236}">
                <a16:creationId xmlns:a16="http://schemas.microsoft.com/office/drawing/2014/main" id="{71B78B02-A394-F445-8B87-8B00C72FF932}"/>
              </a:ext>
            </a:extLst>
          </p:cNvPr>
          <p:cNvSpPr>
            <a:spLocks noGrp="1"/>
          </p:cNvSpPr>
          <p:nvPr>
            <p:ph idx="1"/>
          </p:nvPr>
        </p:nvSpPr>
        <p:spPr/>
        <p:txBody>
          <a:bodyPr>
            <a:normAutofit/>
          </a:bodyPr>
          <a:lstStyle/>
          <a:p>
            <a:pPr marL="0" indent="0">
              <a:buNone/>
            </a:pPr>
            <a:endParaRPr lang="en-US" dirty="0">
              <a:latin typeface="Arial" panose="020B0604020202020204" pitchFamily="34" charset="0"/>
              <a:cs typeface="Arial" panose="020B0604020202020204" pitchFamily="34" charset="0"/>
            </a:endParaRPr>
          </a:p>
          <a:p>
            <a:pPr fontAlgn="base"/>
            <a:r>
              <a:rPr lang="en-US" dirty="0">
                <a:latin typeface="Arial" panose="020B0604020202020204" pitchFamily="34" charset="0"/>
                <a:cs typeface="Arial" panose="020B0604020202020204" pitchFamily="34" charset="0"/>
              </a:rPr>
              <a:t>“Simple” - shallow learning curve, may or may not mean quick to implement</a:t>
            </a:r>
          </a:p>
          <a:p>
            <a:pPr fontAlgn="base"/>
            <a:endParaRPr lang="en-US" dirty="0">
              <a:latin typeface="Arial" panose="020B0604020202020204" pitchFamily="34" charset="0"/>
              <a:cs typeface="Arial" panose="020B0604020202020204" pitchFamily="34" charset="0"/>
            </a:endParaRPr>
          </a:p>
          <a:p>
            <a:pPr fontAlgn="base"/>
            <a:r>
              <a:rPr lang="en-US" dirty="0">
                <a:latin typeface="Arial" panose="020B0604020202020204" pitchFamily="34" charset="0"/>
                <a:cs typeface="Arial" panose="020B0604020202020204" pitchFamily="34" charset="0"/>
              </a:rPr>
              <a:t>“Long Term” - content that is continually used</a:t>
            </a:r>
          </a:p>
          <a:p>
            <a:pPr marL="0" indent="0" fontAlgn="base">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798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5C6E-C0BB-B148-8F40-8CAF3EFF223A}"/>
              </a:ext>
            </a:extLst>
          </p:cNvPr>
          <p:cNvSpPr>
            <a:spLocks noGrp="1"/>
          </p:cNvSpPr>
          <p:nvPr>
            <p:ph type="title"/>
          </p:nvPr>
        </p:nvSpPr>
        <p:spPr/>
        <p:txBody>
          <a:bodyPr/>
          <a:lstStyle/>
          <a:p>
            <a:r>
              <a:rPr lang="en-US" dirty="0">
                <a:solidFill>
                  <a:srgbClr val="095257"/>
                </a:solidFill>
                <a:latin typeface="Arial" panose="020B0604020202020204" pitchFamily="34" charset="0"/>
                <a:cs typeface="Arial" panose="020B0604020202020204" pitchFamily="34" charset="0"/>
              </a:rPr>
              <a:t>Examples of Simple, One-Time Fixes</a:t>
            </a:r>
          </a:p>
        </p:txBody>
      </p:sp>
      <p:sp>
        <p:nvSpPr>
          <p:cNvPr id="3" name="Content Placeholder 2">
            <a:extLst>
              <a:ext uri="{FF2B5EF4-FFF2-40B4-BE49-F238E27FC236}">
                <a16:creationId xmlns:a16="http://schemas.microsoft.com/office/drawing/2014/main" id="{71B78B02-A394-F445-8B87-8B00C72FF932}"/>
              </a:ext>
            </a:extLst>
          </p:cNvPr>
          <p:cNvSpPr>
            <a:spLocks noGrp="1"/>
          </p:cNvSpPr>
          <p:nvPr>
            <p:ph idx="1"/>
          </p:nvPr>
        </p:nvSpPr>
        <p:spPr/>
        <p:txBody>
          <a:bodyPr>
            <a:normAutofit fontScale="92500" lnSpcReduction="10000"/>
          </a:bodyPr>
          <a:lstStyle/>
          <a:p>
            <a:pPr marL="0" indent="0">
              <a:buNone/>
            </a:pPr>
            <a:endParaRPr lang="en-US" dirty="0"/>
          </a:p>
          <a:p>
            <a:pPr fontAlgn="base"/>
            <a:r>
              <a:rPr lang="en-US" dirty="0"/>
              <a:t>Font size</a:t>
            </a:r>
          </a:p>
          <a:p>
            <a:pPr fontAlgn="base"/>
            <a:r>
              <a:rPr lang="en-US" dirty="0"/>
              <a:t>Alt. text to images</a:t>
            </a:r>
          </a:p>
          <a:p>
            <a:pPr fontAlgn="base"/>
            <a:r>
              <a:rPr lang="en-US" dirty="0"/>
              <a:t>Section or page titles (e.g., PowerPoint slide)</a:t>
            </a:r>
          </a:p>
          <a:p>
            <a:pPr fontAlgn="base"/>
            <a:r>
              <a:rPr lang="en-US" dirty="0"/>
              <a:t>Hyperlinks</a:t>
            </a:r>
          </a:p>
          <a:p>
            <a:pPr fontAlgn="base"/>
            <a:r>
              <a:rPr lang="en-US" dirty="0"/>
              <a:t>Colors</a:t>
            </a:r>
          </a:p>
          <a:p>
            <a:pPr fontAlgn="base"/>
            <a:r>
              <a:rPr lang="en-US" dirty="0"/>
              <a:t>And many more…</a:t>
            </a:r>
          </a:p>
          <a:p>
            <a:pPr fontAlgn="base"/>
            <a:endParaRPr lang="en-US" dirty="0"/>
          </a:p>
          <a:p>
            <a:pPr fontAlgn="base"/>
            <a:r>
              <a:rPr lang="en-US" dirty="0">
                <a:hlinkClick r:id="rId3"/>
              </a:rPr>
              <a:t>Visit my webpage</a:t>
            </a:r>
            <a:r>
              <a:rPr lang="en-US" dirty="0"/>
              <a:t> to see a full list of “simple” fixes and trainings on how to apply them.</a:t>
            </a:r>
          </a:p>
          <a:p>
            <a:pPr marL="0" indent="0" fontAlgn="base">
              <a:buNone/>
            </a:pPr>
            <a:endParaRPr lang="en-US" dirty="0"/>
          </a:p>
          <a:p>
            <a:pPr marL="0" indent="0">
              <a:buNone/>
            </a:pPr>
            <a:endParaRPr lang="en-US" dirty="0"/>
          </a:p>
        </p:txBody>
      </p:sp>
    </p:spTree>
    <p:extLst>
      <p:ext uri="{BB962C8B-B14F-4D97-AF65-F5344CB8AC3E}">
        <p14:creationId xmlns:p14="http://schemas.microsoft.com/office/powerpoint/2010/main" val="3632712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5C6E-C0BB-B148-8F40-8CAF3EFF223A}"/>
              </a:ext>
            </a:extLst>
          </p:cNvPr>
          <p:cNvSpPr>
            <a:spLocks noGrp="1"/>
          </p:cNvSpPr>
          <p:nvPr>
            <p:ph type="title"/>
          </p:nvPr>
        </p:nvSpPr>
        <p:spPr/>
        <p:txBody>
          <a:bodyPr/>
          <a:lstStyle/>
          <a:p>
            <a:r>
              <a:rPr lang="en-US" dirty="0">
                <a:solidFill>
                  <a:srgbClr val="095257"/>
                </a:solidFill>
                <a:latin typeface="Arial" panose="020B0604020202020204" pitchFamily="34" charset="0"/>
                <a:cs typeface="Arial" panose="020B0604020202020204" pitchFamily="34" charset="0"/>
              </a:rPr>
              <a:t>Where do I start?</a:t>
            </a:r>
          </a:p>
        </p:txBody>
      </p:sp>
      <p:sp>
        <p:nvSpPr>
          <p:cNvPr id="3" name="Content Placeholder 2">
            <a:extLst>
              <a:ext uri="{FF2B5EF4-FFF2-40B4-BE49-F238E27FC236}">
                <a16:creationId xmlns:a16="http://schemas.microsoft.com/office/drawing/2014/main" id="{71B78B02-A394-F445-8B87-8B00C72FF932}"/>
              </a:ext>
            </a:extLst>
          </p:cNvPr>
          <p:cNvSpPr>
            <a:spLocks noGrp="1"/>
          </p:cNvSpPr>
          <p:nvPr>
            <p:ph idx="1"/>
          </p:nvPr>
        </p:nvSpPr>
        <p:spPr/>
        <p:txBody>
          <a:bodyPr>
            <a:normAutofit/>
          </a:bodyPr>
          <a:lstStyle/>
          <a:p>
            <a:pPr marL="0" indent="0">
              <a:buNone/>
            </a:pPr>
            <a:r>
              <a:rPr lang="en-US" dirty="0">
                <a:latin typeface="Arial" panose="020B0604020202020204" pitchFamily="34" charset="0"/>
                <a:cs typeface="Arial" panose="020B0604020202020204" pitchFamily="34" charset="0"/>
              </a:rPr>
              <a:t>Where do I start?</a:t>
            </a:r>
          </a:p>
          <a:p>
            <a:pPr marL="0" indent="0">
              <a:buNone/>
            </a:pPr>
            <a:r>
              <a:rPr lang="en-US" dirty="0">
                <a:latin typeface="Arial" panose="020B0604020202020204" pitchFamily="34" charset="0"/>
                <a:cs typeface="Arial" panose="020B0604020202020204" pitchFamily="34" charset="0"/>
              </a:rPr>
              <a:t>Who has the answer(s)?</a:t>
            </a:r>
          </a:p>
          <a:p>
            <a:pPr marL="0" indent="0">
              <a:buNone/>
            </a:pPr>
            <a:r>
              <a:rPr lang="en-US" dirty="0">
                <a:latin typeface="Arial" panose="020B0604020202020204" pitchFamily="34" charset="0"/>
                <a:cs typeface="Arial" panose="020B0604020202020204" pitchFamily="34" charset="0"/>
              </a:rPr>
              <a:t>Who can train me?</a:t>
            </a:r>
          </a:p>
          <a:p>
            <a:pPr marL="0" indent="0">
              <a:buNone/>
            </a:pPr>
            <a:r>
              <a:rPr lang="en-US" dirty="0">
                <a:latin typeface="Arial" panose="020B0604020202020204" pitchFamily="34" charset="0"/>
                <a:cs typeface="Arial" panose="020B0604020202020204" pitchFamily="34" charset="0"/>
              </a:rPr>
              <a:t>How do I do this?</a:t>
            </a:r>
          </a:p>
          <a:p>
            <a:pPr marL="0" indent="0">
              <a:buNone/>
            </a:pPr>
            <a:r>
              <a:rPr lang="en-US" dirty="0">
                <a:latin typeface="Arial" panose="020B0604020202020204" pitchFamily="34" charset="0"/>
                <a:cs typeface="Arial" panose="020B0604020202020204" pitchFamily="34" charset="0"/>
              </a:rPr>
              <a:t>Did I fix it all yet?</a:t>
            </a: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fontAlgn="base">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8647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5C6E-C0BB-B148-8F40-8CAF3EFF223A}"/>
              </a:ext>
            </a:extLst>
          </p:cNvPr>
          <p:cNvSpPr>
            <a:spLocks noGrp="1"/>
          </p:cNvSpPr>
          <p:nvPr>
            <p:ph type="title"/>
          </p:nvPr>
        </p:nvSpPr>
        <p:spPr/>
        <p:txBody>
          <a:bodyPr/>
          <a:lstStyle/>
          <a:p>
            <a:r>
              <a:rPr lang="en-US" dirty="0">
                <a:solidFill>
                  <a:srgbClr val="095257"/>
                </a:solidFill>
                <a:latin typeface="Arial" panose="020B0604020202020204" pitchFamily="34" charset="0"/>
                <a:cs typeface="Arial" panose="020B0604020202020204" pitchFamily="34" charset="0"/>
              </a:rPr>
              <a:t>Barriers</a:t>
            </a:r>
          </a:p>
        </p:txBody>
      </p:sp>
      <p:sp>
        <p:nvSpPr>
          <p:cNvPr id="3" name="Content Placeholder 2">
            <a:extLst>
              <a:ext uri="{FF2B5EF4-FFF2-40B4-BE49-F238E27FC236}">
                <a16:creationId xmlns:a16="http://schemas.microsoft.com/office/drawing/2014/main" id="{71B78B02-A394-F445-8B87-8B00C72FF932}"/>
              </a:ext>
            </a:extLst>
          </p:cNvPr>
          <p:cNvSpPr>
            <a:spLocks noGrp="1"/>
          </p:cNvSpPr>
          <p:nvPr>
            <p:ph idx="1"/>
          </p:nvPr>
        </p:nvSpPr>
        <p:spPr/>
        <p:txBody>
          <a:bodyPr>
            <a:normAutofit/>
          </a:bodyPr>
          <a:lstStyle/>
          <a:p>
            <a:pPr marL="0" indent="0">
              <a:buNone/>
            </a:pPr>
            <a:r>
              <a:rPr lang="en-US" dirty="0">
                <a:latin typeface="Arial" panose="020B0604020202020204" pitchFamily="34" charset="0"/>
                <a:cs typeface="Arial" panose="020B0604020202020204" pitchFamily="34" charset="0"/>
              </a:rPr>
              <a:t>Lack of university support</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Lack of resources</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Lack of LMS (e.g., Canvas) support</a:t>
            </a: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fontAlgn="base">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1621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5C6E-C0BB-B148-8F40-8CAF3EFF223A}"/>
              </a:ext>
            </a:extLst>
          </p:cNvPr>
          <p:cNvSpPr>
            <a:spLocks noGrp="1"/>
          </p:cNvSpPr>
          <p:nvPr>
            <p:ph type="title"/>
          </p:nvPr>
        </p:nvSpPr>
        <p:spPr/>
        <p:txBody>
          <a:bodyPr/>
          <a:lstStyle/>
          <a:p>
            <a:r>
              <a:rPr lang="en-US" dirty="0">
                <a:solidFill>
                  <a:srgbClr val="095257"/>
                </a:solidFill>
                <a:latin typeface="Arial" panose="020B0604020202020204" pitchFamily="34" charset="0"/>
                <a:cs typeface="Arial" panose="020B0604020202020204" pitchFamily="34" charset="0"/>
              </a:rPr>
              <a:t>Barriers For Linguists</a:t>
            </a:r>
          </a:p>
        </p:txBody>
      </p:sp>
      <p:sp>
        <p:nvSpPr>
          <p:cNvPr id="3" name="Content Placeholder 2">
            <a:extLst>
              <a:ext uri="{FF2B5EF4-FFF2-40B4-BE49-F238E27FC236}">
                <a16:creationId xmlns:a16="http://schemas.microsoft.com/office/drawing/2014/main" id="{71B78B02-A394-F445-8B87-8B00C72FF932}"/>
              </a:ext>
            </a:extLst>
          </p:cNvPr>
          <p:cNvSpPr>
            <a:spLocks noGrp="1"/>
          </p:cNvSpPr>
          <p:nvPr>
            <p:ph idx="1"/>
          </p:nvPr>
        </p:nvSpPr>
        <p:spPr/>
        <p:txBody>
          <a:bodyPr>
            <a:normAutofit/>
          </a:bodyPr>
          <a:lstStyle/>
          <a:p>
            <a:pPr marL="0" indent="0">
              <a:buNone/>
            </a:pPr>
            <a:r>
              <a:rPr lang="en-US" dirty="0">
                <a:latin typeface="Arial" panose="020B0604020202020204" pitchFamily="34" charset="0"/>
                <a:cs typeface="Arial" panose="020B0604020202020204" pitchFamily="34" charset="0"/>
              </a:rPr>
              <a:t>Phonology - Phonemes</a:t>
            </a:r>
          </a:p>
          <a:p>
            <a:pPr marL="0" indent="0">
              <a:buNone/>
            </a:pPr>
            <a:r>
              <a:rPr lang="en-US" dirty="0">
                <a:latin typeface="Arial" panose="020B0604020202020204" pitchFamily="34" charset="0"/>
                <a:cs typeface="Arial" panose="020B0604020202020204" pitchFamily="34" charset="0"/>
              </a:rPr>
              <a:t>Morphology – Morphemes</a:t>
            </a:r>
          </a:p>
          <a:p>
            <a:pPr marL="0" indent="0">
              <a:buNone/>
            </a:pPr>
            <a:r>
              <a:rPr lang="en-US" dirty="0">
                <a:latin typeface="Arial" panose="020B0604020202020204" pitchFamily="34" charset="0"/>
                <a:cs typeface="Arial" panose="020B0604020202020204" pitchFamily="34" charset="0"/>
              </a:rPr>
              <a:t>Dialect Illustrations</a:t>
            </a:r>
          </a:p>
          <a:p>
            <a:pPr marL="0" indent="0" fontAlgn="base">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3523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5C6E-C0BB-B148-8F40-8CAF3EFF223A}"/>
              </a:ext>
            </a:extLst>
          </p:cNvPr>
          <p:cNvSpPr>
            <a:spLocks noGrp="1"/>
          </p:cNvSpPr>
          <p:nvPr>
            <p:ph type="title"/>
          </p:nvPr>
        </p:nvSpPr>
        <p:spPr/>
        <p:txBody>
          <a:bodyPr/>
          <a:lstStyle/>
          <a:p>
            <a:r>
              <a:rPr lang="en-US" dirty="0">
                <a:solidFill>
                  <a:srgbClr val="095257"/>
                </a:solidFill>
                <a:latin typeface="Arial" panose="020B0604020202020204" pitchFamily="34" charset="0"/>
                <a:cs typeface="Arial" panose="020B0604020202020204" pitchFamily="34" charset="0"/>
              </a:rPr>
              <a:t>Compliant versus Functional</a:t>
            </a:r>
          </a:p>
        </p:txBody>
      </p:sp>
      <p:sp>
        <p:nvSpPr>
          <p:cNvPr id="3" name="Content Placeholder 2">
            <a:extLst>
              <a:ext uri="{FF2B5EF4-FFF2-40B4-BE49-F238E27FC236}">
                <a16:creationId xmlns:a16="http://schemas.microsoft.com/office/drawing/2014/main" id="{71B78B02-A394-F445-8B87-8B00C72FF932}"/>
              </a:ext>
            </a:extLst>
          </p:cNvPr>
          <p:cNvSpPr>
            <a:spLocks noGrp="1"/>
          </p:cNvSpPr>
          <p:nvPr>
            <p:ph idx="1"/>
          </p:nvPr>
        </p:nvSpPr>
        <p:spPr/>
        <p:txBody>
          <a:bodyPr>
            <a:normAutofit/>
          </a:bodyPr>
          <a:lstStyle/>
          <a:p>
            <a:pPr lvl="0"/>
            <a:r>
              <a:rPr lang="en-US" dirty="0">
                <a:latin typeface="Arial" panose="020B0604020202020204" pitchFamily="34" charset="0"/>
                <a:cs typeface="Arial" panose="020B0604020202020204" pitchFamily="34" charset="0"/>
              </a:rPr>
              <a:t>Practical, applied trainings;</a:t>
            </a:r>
          </a:p>
          <a:p>
            <a:pPr lvl="0"/>
            <a:r>
              <a:rPr lang="en-US" dirty="0">
                <a:latin typeface="Arial" panose="020B0604020202020204" pitchFamily="34" charset="0"/>
                <a:cs typeface="Arial" panose="020B0604020202020204" pitchFamily="34" charset="0"/>
              </a:rPr>
              <a:t>Services </a:t>
            </a:r>
          </a:p>
          <a:p>
            <a:pPr lvl="0"/>
            <a:r>
              <a:rPr lang="en-US" dirty="0">
                <a:latin typeface="Arial" panose="020B0604020202020204" pitchFamily="34" charset="0"/>
                <a:cs typeface="Arial" panose="020B0604020202020204" pitchFamily="34" charset="0"/>
              </a:rPr>
              <a:t>Access to instructional material</a:t>
            </a:r>
          </a:p>
          <a:p>
            <a:pPr fontAlgn="base"/>
            <a:endParaRPr lang="en-US" dirty="0">
              <a:latin typeface="Arial" panose="020B0604020202020204" pitchFamily="34" charset="0"/>
              <a:cs typeface="Arial" panose="020B0604020202020204" pitchFamily="34" charset="0"/>
            </a:endParaRPr>
          </a:p>
          <a:p>
            <a:pPr marL="0" indent="0" fontAlgn="base">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8507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5C6E-C0BB-B148-8F40-8CAF3EFF223A}"/>
              </a:ext>
            </a:extLst>
          </p:cNvPr>
          <p:cNvSpPr>
            <a:spLocks noGrp="1"/>
          </p:cNvSpPr>
          <p:nvPr>
            <p:ph type="title"/>
          </p:nvPr>
        </p:nvSpPr>
        <p:spPr/>
        <p:txBody>
          <a:bodyPr/>
          <a:lstStyle/>
          <a:p>
            <a:r>
              <a:rPr lang="en-US" dirty="0">
                <a:solidFill>
                  <a:srgbClr val="095257"/>
                </a:solidFill>
                <a:latin typeface="Arial" panose="020B0604020202020204" pitchFamily="34" charset="0"/>
                <a:cs typeface="Arial" panose="020B0604020202020204" pitchFamily="34" charset="0"/>
              </a:rPr>
              <a:t>Where do I (you) start?</a:t>
            </a:r>
          </a:p>
        </p:txBody>
      </p:sp>
      <p:sp>
        <p:nvSpPr>
          <p:cNvPr id="3" name="Content Placeholder 2">
            <a:extLst>
              <a:ext uri="{FF2B5EF4-FFF2-40B4-BE49-F238E27FC236}">
                <a16:creationId xmlns:a16="http://schemas.microsoft.com/office/drawing/2014/main" id="{71B78B02-A394-F445-8B87-8B00C72FF932}"/>
              </a:ext>
            </a:extLst>
          </p:cNvPr>
          <p:cNvSpPr>
            <a:spLocks noGrp="1"/>
          </p:cNvSpPr>
          <p:nvPr>
            <p:ph idx="1"/>
          </p:nvPr>
        </p:nvSpPr>
        <p:spPr/>
        <p:txBody>
          <a:bodyPr>
            <a:normAutofit/>
          </a:bodyPr>
          <a:lstStyle/>
          <a:p>
            <a:pPr marL="0" indent="0">
              <a:buNone/>
            </a:pPr>
            <a:endParaRPr lang="en-US" dirty="0">
              <a:latin typeface="Arial" panose="020B0604020202020204" pitchFamily="34" charset="0"/>
              <a:cs typeface="Arial" panose="020B0604020202020204" pitchFamily="34" charset="0"/>
            </a:endParaRPr>
          </a:p>
          <a:p>
            <a:pPr fontAlgn="base"/>
            <a:r>
              <a:rPr lang="en-US" dirty="0">
                <a:latin typeface="Arial" panose="020B0604020202020204" pitchFamily="34" charset="0"/>
                <a:cs typeface="Arial" panose="020B0604020202020204" pitchFamily="34" charset="0"/>
                <a:hlinkClick r:id="rId3"/>
              </a:rPr>
              <a:t>THADA</a:t>
            </a:r>
            <a:r>
              <a:rPr lang="en-US" dirty="0">
                <a:latin typeface="Arial" panose="020B0604020202020204" pitchFamily="34" charset="0"/>
                <a:cs typeface="Arial" panose="020B0604020202020204" pitchFamily="34" charset="0"/>
              </a:rPr>
              <a:t> the one-stop-ADA-shop</a:t>
            </a:r>
          </a:p>
          <a:p>
            <a:pPr fontAlgn="base"/>
            <a:endParaRPr lang="en-US" dirty="0">
              <a:latin typeface="Arial" panose="020B0604020202020204" pitchFamily="34" charset="0"/>
              <a:cs typeface="Arial" panose="020B0604020202020204" pitchFamily="34" charset="0"/>
            </a:endParaRPr>
          </a:p>
          <a:p>
            <a:pPr fontAlgn="base"/>
            <a:r>
              <a:rPr lang="en-US" dirty="0">
                <a:latin typeface="Arial" panose="020B0604020202020204" pitchFamily="34" charset="0"/>
                <a:cs typeface="Arial" panose="020B0604020202020204" pitchFamily="34" charset="0"/>
              </a:rPr>
              <a:t>Start with simple, one-time fixes.</a:t>
            </a:r>
          </a:p>
          <a:p>
            <a:pPr fontAlgn="base"/>
            <a:endParaRPr lang="en-US" dirty="0">
              <a:latin typeface="Arial" panose="020B0604020202020204" pitchFamily="34" charset="0"/>
              <a:cs typeface="Arial" panose="020B0604020202020204" pitchFamily="34" charset="0"/>
            </a:endParaRPr>
          </a:p>
          <a:p>
            <a:pPr marL="0" indent="0" fontAlgn="base">
              <a:buNone/>
            </a:pPr>
            <a:r>
              <a:rPr lang="en-US" dirty="0"/>
              <a:t>Create a course that assists </a:t>
            </a:r>
            <a:r>
              <a:rPr lang="en-US" b="1" dirty="0"/>
              <a:t>every</a:t>
            </a:r>
            <a:r>
              <a:rPr lang="en-US" dirty="0"/>
              <a:t> student; a course your students can experience.</a:t>
            </a:r>
            <a:r>
              <a:rPr lang="en-US" dirty="0">
                <a:effectLst/>
              </a:rPr>
              <a:t> </a:t>
            </a:r>
            <a:endParaRPr lang="en-US" dirty="0">
              <a:latin typeface="Arial" panose="020B0604020202020204" pitchFamily="34" charset="0"/>
              <a:cs typeface="Arial" panose="020B0604020202020204" pitchFamily="34" charset="0"/>
            </a:endParaRPr>
          </a:p>
          <a:p>
            <a:pPr marL="0" indent="0" fontAlgn="base">
              <a:buNone/>
            </a:pPr>
            <a:endParaRPr lang="en-US" dirty="0">
              <a:latin typeface="Arial" panose="020B0604020202020204" pitchFamily="34" charset="0"/>
              <a:cs typeface="Arial" panose="020B0604020202020204" pitchFamily="34" charset="0"/>
            </a:endParaRPr>
          </a:p>
          <a:p>
            <a:pPr fontAlgn="base"/>
            <a:endParaRPr lang="en-US" dirty="0">
              <a:latin typeface="Arial" panose="020B0604020202020204" pitchFamily="34" charset="0"/>
              <a:cs typeface="Arial" panose="020B0604020202020204" pitchFamily="34" charset="0"/>
            </a:endParaRPr>
          </a:p>
          <a:p>
            <a:pPr marL="0" indent="0" fontAlgn="base">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8112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564</TotalTime>
  <Words>2846</Words>
  <Application>Microsoft Macintosh PowerPoint</Application>
  <PresentationFormat>Widescreen</PresentationFormat>
  <Paragraphs>153</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ADA Compliance and Teaching Linguistics Online</vt:lpstr>
      <vt:lpstr>Americans with Disabilities Act</vt:lpstr>
      <vt:lpstr>Learning Applied Skills</vt:lpstr>
      <vt:lpstr>Make a Better “Driving” Experience</vt:lpstr>
      <vt:lpstr>Why Implement These Best Practices</vt:lpstr>
      <vt:lpstr>Best Practices are Best for Every Student</vt:lpstr>
      <vt:lpstr>Linguistics is Relevant to the Cause</vt:lpstr>
      <vt:lpstr>LING 2050:  Language of Now</vt:lpstr>
      <vt:lpstr>Introduction to Linguistics</vt:lpstr>
      <vt:lpstr>Instructional Materials</vt:lpstr>
      <vt:lpstr>Simple, One-Time Fixes</vt:lpstr>
      <vt:lpstr>Examples of Simple, One-Time Fixes</vt:lpstr>
      <vt:lpstr>Where do I start?</vt:lpstr>
      <vt:lpstr>Barriers</vt:lpstr>
      <vt:lpstr>Barriers For Linguists</vt:lpstr>
      <vt:lpstr>Compliant versus Functional</vt:lpstr>
      <vt:lpstr>Where do I (you) start?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Compliance and Teaching Linguistics Online</dc:title>
  <dc:creator>Miller, Shelby</dc:creator>
  <cp:lastModifiedBy>Miller, Shelby</cp:lastModifiedBy>
  <cp:revision>32</cp:revision>
  <dcterms:created xsi:type="dcterms:W3CDTF">2021-01-04T23:00:20Z</dcterms:created>
  <dcterms:modified xsi:type="dcterms:W3CDTF">2021-01-05T22:38:20Z</dcterms:modified>
</cp:coreProperties>
</file>