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9" r:id="rId3"/>
    <p:sldId id="260" r:id="rId4"/>
    <p:sldId id="261" r:id="rId5"/>
    <p:sldId id="262" r:id="rId6"/>
    <p:sldId id="263" r:id="rId7"/>
    <p:sldId id="270" r:id="rId8"/>
    <p:sldId id="266" r:id="rId9"/>
    <p:sldId id="267" r:id="rId10"/>
    <p:sldId id="268" r:id="rId11"/>
    <p:sldId id="269"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44" autoAdjust="0"/>
    <p:restoredTop sz="94660"/>
  </p:normalViewPr>
  <p:slideViewPr>
    <p:cSldViewPr snapToGrid="0">
      <p:cViewPr varScale="1">
        <p:scale>
          <a:sx n="112" d="100"/>
          <a:sy n="112" d="100"/>
        </p:scale>
        <p:origin x="208" y="4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dirty="0"/>
              <a:t>Click to edit Master title style</a:t>
            </a:r>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1/4/21</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8A87A34-81AB-432B-8DAE-1953F412C126}" type="datetimeFigureOut">
              <a:rPr lang="en-US" dirty="0"/>
              <a:t>1/4/21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1/4/21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1/4/21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1/4/21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1/4/21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1/4/21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I want to use black font</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1/4/21</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rgbClr val="002060"/>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ac.colostate.edu/books/perspectives/labor/" TargetMode="External"/><Relationship Id="rId2" Type="http://schemas.openxmlformats.org/officeDocument/2006/relationships/hyperlink" Target="https://scholarworks.umass.edu/eng_faculty_pubs/3"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E479D-A068-4FA1-8BDC-FB5CF7A5E3AD}"/>
              </a:ext>
            </a:extLst>
          </p:cNvPr>
          <p:cNvSpPr>
            <a:spLocks noGrp="1"/>
          </p:cNvSpPr>
          <p:nvPr>
            <p:ph type="ctrTitle"/>
          </p:nvPr>
        </p:nvSpPr>
        <p:spPr/>
        <p:txBody>
          <a:bodyPr>
            <a:noAutofit/>
          </a:bodyPr>
          <a:lstStyle/>
          <a:p>
            <a:r>
              <a:rPr lang="en-US" sz="4200" dirty="0">
                <a:latin typeface="Times New Roman" panose="02020603050405020304" pitchFamily="18" charset="0"/>
                <a:cs typeface="Times New Roman" panose="02020603050405020304" pitchFamily="18" charset="0"/>
              </a:rPr>
              <a:t>Contract grading in Introductory Linguistics: Creating motivated self-learners</a:t>
            </a:r>
          </a:p>
        </p:txBody>
      </p:sp>
      <p:sp>
        <p:nvSpPr>
          <p:cNvPr id="3" name="Subtitle 2">
            <a:extLst>
              <a:ext uri="{FF2B5EF4-FFF2-40B4-BE49-F238E27FC236}">
                <a16:creationId xmlns:a16="http://schemas.microsoft.com/office/drawing/2014/main" id="{67051C25-76C5-4E44-9F8E-55E6C0F37D42}"/>
              </a:ext>
            </a:extLst>
          </p:cNvPr>
          <p:cNvSpPr>
            <a:spLocks noGrp="1"/>
          </p:cNvSpPr>
          <p:nvPr>
            <p:ph type="subTitle" idx="1"/>
          </p:nvPr>
        </p:nvSpPr>
        <p:spPr>
          <a:xfrm>
            <a:off x="1876424" y="4381684"/>
            <a:ext cx="8791575" cy="1655762"/>
          </a:xfrm>
        </p:spPr>
        <p:txBody>
          <a:bodyPr/>
          <a:lstStyle/>
          <a:p>
            <a:pPr>
              <a:spcBef>
                <a:spcPts val="0"/>
              </a:spcBef>
            </a:pPr>
            <a:r>
              <a:rPr lang="en-US" dirty="0">
                <a:latin typeface="Times New Roman" panose="02020603050405020304" pitchFamily="18" charset="0"/>
                <a:cs typeface="Times New Roman" panose="02020603050405020304" pitchFamily="18" charset="0"/>
              </a:rPr>
              <a:t>Dr. Cornelia Paraskevas</a:t>
            </a:r>
          </a:p>
          <a:p>
            <a:pPr>
              <a:spcBef>
                <a:spcPts val="0"/>
              </a:spcBef>
            </a:pPr>
            <a:r>
              <a:rPr lang="en-US" dirty="0">
                <a:latin typeface="Times New Roman" panose="02020603050405020304" pitchFamily="18" charset="0"/>
                <a:cs typeface="Times New Roman" panose="02020603050405020304" pitchFamily="18" charset="0"/>
              </a:rPr>
              <a:t>Western Oregon University</a:t>
            </a:r>
          </a:p>
        </p:txBody>
      </p:sp>
    </p:spTree>
    <p:extLst>
      <p:ext uri="{BB962C8B-B14F-4D97-AF65-F5344CB8AC3E}">
        <p14:creationId xmlns:p14="http://schemas.microsoft.com/office/powerpoint/2010/main" val="2887849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6A9FEB-03DD-4680-8F0F-9F918017BE5D}"/>
              </a:ext>
            </a:extLst>
          </p:cNvPr>
          <p:cNvSpPr>
            <a:spLocks noGrp="1"/>
          </p:cNvSpPr>
          <p:nvPr>
            <p:ph sz="half" idx="1"/>
          </p:nvPr>
        </p:nvSpPr>
        <p:spPr>
          <a:xfrm>
            <a:off x="895150" y="346509"/>
            <a:ext cx="5121472" cy="6400800"/>
          </a:xfrm>
        </p:spPr>
        <p:txBody>
          <a:bodyPr>
            <a:normAutofit fontScale="85000" lnSpcReduction="10000"/>
          </a:bodyPr>
          <a:lstStyle/>
          <a:p>
            <a:pPr marL="0" indent="0" algn="ctr">
              <a:buNone/>
            </a:pPr>
            <a:r>
              <a:rPr lang="en-US" b="1" dirty="0">
                <a:latin typeface="Times New Roman" panose="02020603050405020304" pitchFamily="18" charset="0"/>
                <a:cs typeface="Times New Roman" panose="02020603050405020304" pitchFamily="18" charset="0"/>
              </a:rPr>
              <a:t>THE CHALLENGE(S)</a:t>
            </a:r>
          </a:p>
          <a:p>
            <a:r>
              <a:rPr lang="en-US" dirty="0">
                <a:latin typeface="Times New Roman" panose="02020603050405020304" pitchFamily="18" charset="0"/>
                <a:cs typeface="Times New Roman" panose="02020603050405020304" pitchFamily="18" charset="0"/>
              </a:rPr>
              <a:t>Motivating students (English and Education majors) who see the required introductory linguistics course as a hoop—without obvious practical applications—and who, for the most part, are not intentional learners with significant awareness of their learning processes and strategies.</a:t>
            </a:r>
          </a:p>
          <a:p>
            <a:pPr marL="0" indent="0">
              <a:buNone/>
            </a:pP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Heeding the call to shift instruction  to a learner-centered approach that encourages students to take more responsibility for own learning;  “emphasis is not just on what students learn but on how they are learning it, a deeper kind of understanding that enables them to retain and apply what they have learned” (Weimer)</a:t>
            </a:r>
          </a:p>
          <a:p>
            <a:endParaRPr lang="en-US" dirty="0"/>
          </a:p>
        </p:txBody>
      </p:sp>
      <p:sp>
        <p:nvSpPr>
          <p:cNvPr id="4" name="Content Placeholder 3">
            <a:extLst>
              <a:ext uri="{FF2B5EF4-FFF2-40B4-BE49-F238E27FC236}">
                <a16:creationId xmlns:a16="http://schemas.microsoft.com/office/drawing/2014/main" id="{5B1AE68E-1AAC-432E-B252-529BCC950E58}"/>
              </a:ext>
            </a:extLst>
          </p:cNvPr>
          <p:cNvSpPr>
            <a:spLocks noGrp="1"/>
          </p:cNvSpPr>
          <p:nvPr>
            <p:ph sz="half" idx="2"/>
          </p:nvPr>
        </p:nvSpPr>
        <p:spPr>
          <a:xfrm>
            <a:off x="6243589" y="346509"/>
            <a:ext cx="5232934" cy="5989319"/>
          </a:xfrm>
        </p:spPr>
        <p:txBody>
          <a:bodyPr>
            <a:normAutofit fontScale="85000" lnSpcReduction="10000"/>
          </a:bodyPr>
          <a:lstStyle/>
          <a:p>
            <a:pPr marL="0" indent="0" algn="ctr">
              <a:buNone/>
            </a:pPr>
            <a:r>
              <a:rPr lang="en-US" b="1" dirty="0">
                <a:latin typeface="Times New Roman" panose="02020603050405020304" pitchFamily="18" charset="0"/>
                <a:cs typeface="Times New Roman" panose="02020603050405020304" pitchFamily="18" charset="0"/>
              </a:rPr>
              <a:t>THE SOLUTION:  CONTRACT GRADING</a:t>
            </a:r>
            <a:endParaRPr lang="en-US" b="1" i="1" dirty="0">
              <a:latin typeface="Times New Roman" panose="02020603050405020304" pitchFamily="18" charset="0"/>
              <a:cs typeface="Times New Roman" panose="02020603050405020304" pitchFamily="18" charset="0"/>
            </a:endParaRPr>
          </a:p>
          <a:p>
            <a:pPr>
              <a:spcBef>
                <a:spcPts val="1200"/>
              </a:spcBef>
              <a:spcAft>
                <a:spcPts val="1200"/>
              </a:spcAft>
            </a:pPr>
            <a:r>
              <a:rPr lang="en-US" dirty="0">
                <a:latin typeface="Times New Roman" panose="02020603050405020304" pitchFamily="18" charset="0"/>
                <a:cs typeface="Times New Roman" panose="02020603050405020304" pitchFamily="18" charset="0"/>
              </a:rPr>
              <a:t> Redistributes power in the classroom</a:t>
            </a:r>
          </a:p>
          <a:p>
            <a:pPr>
              <a:spcBef>
                <a:spcPts val="1200"/>
              </a:spcBef>
              <a:spcAft>
                <a:spcPts val="1200"/>
              </a:spcAft>
            </a:pPr>
            <a:r>
              <a:rPr lang="en-US" dirty="0">
                <a:latin typeface="Times New Roman" panose="02020603050405020304" pitchFamily="18" charset="0"/>
                <a:cs typeface="Times New Roman" panose="02020603050405020304" pitchFamily="18" charset="0"/>
              </a:rPr>
              <a:t>Allows students to determine aspects of their learning and learning outcomes to achieve</a:t>
            </a:r>
          </a:p>
          <a:p>
            <a:pPr>
              <a:spcBef>
                <a:spcPts val="1200"/>
              </a:spcBef>
              <a:spcAft>
                <a:spcPts val="1200"/>
              </a:spcAft>
            </a:pPr>
            <a:r>
              <a:rPr lang="en-US" dirty="0">
                <a:latin typeface="Times New Roman" panose="02020603050405020304" pitchFamily="18" charset="0"/>
                <a:cs typeface="Times New Roman" panose="02020603050405020304" pitchFamily="18" charset="0"/>
              </a:rPr>
              <a:t>Sets explicit qualitative and quantitative criteria that allow students to choose their target grade </a:t>
            </a:r>
          </a:p>
          <a:p>
            <a:pPr>
              <a:spcBef>
                <a:spcPts val="1200"/>
              </a:spcBef>
              <a:spcAft>
                <a:spcPts val="1200"/>
              </a:spcAft>
            </a:pPr>
            <a:r>
              <a:rPr lang="en-US" dirty="0">
                <a:latin typeface="Times New Roman" panose="02020603050405020304" pitchFamily="18" charset="0"/>
                <a:cs typeface="Times New Roman" panose="02020603050405020304" pitchFamily="18" charset="0"/>
              </a:rPr>
              <a:t>Assumes baseline grade of C for mastering the foundational concepts of the discipline</a:t>
            </a:r>
          </a:p>
          <a:p>
            <a:pPr>
              <a:spcBef>
                <a:spcPts val="1200"/>
              </a:spcBef>
              <a:spcAft>
                <a:spcPts val="1200"/>
              </a:spcAft>
            </a:pPr>
            <a:r>
              <a:rPr lang="en-US" dirty="0">
                <a:latin typeface="Times New Roman" panose="02020603050405020304" pitchFamily="18" charset="0"/>
                <a:cs typeface="Times New Roman" panose="02020603050405020304" pitchFamily="18" charset="0"/>
              </a:rPr>
              <a:t>For higher target grades, students complete additional and more complex work that also involves tasks for self-regulated learning</a:t>
            </a:r>
          </a:p>
          <a:p>
            <a:endParaRPr lang="en-US" dirty="0">
              <a:latin typeface="Times New Roman" panose="02020603050405020304" pitchFamily="18" charset="0"/>
              <a:cs typeface="Times New Roman" panose="02020603050405020304" pitchFamily="18" charset="0"/>
            </a:endParaRPr>
          </a:p>
          <a:p>
            <a:endParaRPr lang="en-US" dirty="0"/>
          </a:p>
          <a:p>
            <a:pPr marL="0" indent="0">
              <a:buNone/>
            </a:pPr>
            <a:endParaRPr lang="en-US" sz="1600" dirty="0"/>
          </a:p>
          <a:p>
            <a:endParaRPr lang="en-US" dirty="0"/>
          </a:p>
        </p:txBody>
      </p:sp>
    </p:spTree>
    <p:extLst>
      <p:ext uri="{BB962C8B-B14F-4D97-AF65-F5344CB8AC3E}">
        <p14:creationId xmlns:p14="http://schemas.microsoft.com/office/powerpoint/2010/main" val="3534994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95361-AC74-4504-AC38-5519AD5A924E}"/>
              </a:ext>
            </a:extLst>
          </p:cNvPr>
          <p:cNvSpPr>
            <a:spLocks noGrp="1"/>
          </p:cNvSpPr>
          <p:nvPr>
            <p:ph type="title"/>
          </p:nvPr>
        </p:nvSpPr>
        <p:spPr>
          <a:xfrm>
            <a:off x="1204795" y="137255"/>
            <a:ext cx="9905998" cy="719394"/>
          </a:xfrm>
        </p:spPr>
        <p:txBody>
          <a:bodyPr/>
          <a:lstStyle/>
          <a:p>
            <a:r>
              <a:rPr lang="en-US" dirty="0">
                <a:latin typeface="Times New Roman" panose="02020603050405020304" pitchFamily="18" charset="0"/>
                <a:cs typeface="Times New Roman" panose="02020603050405020304" pitchFamily="18" charset="0"/>
              </a:rPr>
              <a:t>Contract grading at a glance</a:t>
            </a:r>
          </a:p>
        </p:txBody>
      </p:sp>
      <p:graphicFrame>
        <p:nvGraphicFramePr>
          <p:cNvPr id="4" name="Content Placeholder 3" descr="Table looking at criteria for receiving an A, a B, or a C in the course. Criteria include: forum posts, in class activities, assignments (required and optional), learning logs, statements about language capstone, and final projects. ">
            <a:extLst>
              <a:ext uri="{FF2B5EF4-FFF2-40B4-BE49-F238E27FC236}">
                <a16:creationId xmlns:a16="http://schemas.microsoft.com/office/drawing/2014/main" id="{A09E9B98-BD39-4168-867E-AC7BE976C57F}"/>
              </a:ext>
            </a:extLst>
          </p:cNvPr>
          <p:cNvGraphicFramePr>
            <a:graphicFrameLocks noGrp="1"/>
          </p:cNvGraphicFramePr>
          <p:nvPr>
            <p:ph idx="1"/>
            <p:extLst>
              <p:ext uri="{D42A27DB-BD31-4B8C-83A1-F6EECF244321}">
                <p14:modId xmlns:p14="http://schemas.microsoft.com/office/powerpoint/2010/main" val="3283453152"/>
              </p:ext>
            </p:extLst>
          </p:nvPr>
        </p:nvGraphicFramePr>
        <p:xfrm>
          <a:off x="1472665" y="1029903"/>
          <a:ext cx="8989996" cy="5690841"/>
        </p:xfrm>
        <a:graphic>
          <a:graphicData uri="http://schemas.openxmlformats.org/drawingml/2006/table">
            <a:tbl>
              <a:tblPr firstRow="1" firstCol="1" bandRow="1">
                <a:tableStyleId>{5C22544A-7EE6-4342-B048-85BDC9FD1C3A}</a:tableStyleId>
              </a:tblPr>
              <a:tblGrid>
                <a:gridCol w="3083311">
                  <a:extLst>
                    <a:ext uri="{9D8B030D-6E8A-4147-A177-3AD203B41FA5}">
                      <a16:colId xmlns:a16="http://schemas.microsoft.com/office/drawing/2014/main" val="2223682114"/>
                    </a:ext>
                  </a:extLst>
                </a:gridCol>
                <a:gridCol w="2099063">
                  <a:extLst>
                    <a:ext uri="{9D8B030D-6E8A-4147-A177-3AD203B41FA5}">
                      <a16:colId xmlns:a16="http://schemas.microsoft.com/office/drawing/2014/main" val="3258319399"/>
                    </a:ext>
                  </a:extLst>
                </a:gridCol>
                <a:gridCol w="1817849">
                  <a:extLst>
                    <a:ext uri="{9D8B030D-6E8A-4147-A177-3AD203B41FA5}">
                      <a16:colId xmlns:a16="http://schemas.microsoft.com/office/drawing/2014/main" val="3191153397"/>
                    </a:ext>
                  </a:extLst>
                </a:gridCol>
                <a:gridCol w="1989773">
                  <a:extLst>
                    <a:ext uri="{9D8B030D-6E8A-4147-A177-3AD203B41FA5}">
                      <a16:colId xmlns:a16="http://schemas.microsoft.com/office/drawing/2014/main" val="2519280479"/>
                    </a:ext>
                  </a:extLst>
                </a:gridCol>
              </a:tblGrid>
              <a:tr h="342560">
                <a:tc>
                  <a:txBody>
                    <a:bodyPr/>
                    <a:lstStyle/>
                    <a:p>
                      <a:pPr marL="0" marR="0" algn="l">
                        <a:spcBef>
                          <a:spcPts val="600"/>
                        </a:spcBef>
                        <a:spcAft>
                          <a:spcPts val="600"/>
                        </a:spcAft>
                      </a:pPr>
                      <a:r>
                        <a:rPr lang="en-US" sz="1600" dirty="0">
                          <a:effectLst/>
                        </a:rPr>
                        <a:t>Criterion</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dirty="0">
                          <a:effectLst/>
                        </a:rPr>
                        <a:t>A</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a:effectLst/>
                        </a:rPr>
                        <a:t>B </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dirty="0">
                          <a:effectLst/>
                        </a:rPr>
                        <a:t>C</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36510400"/>
                  </a:ext>
                </a:extLst>
              </a:tr>
              <a:tr h="486208">
                <a:tc>
                  <a:txBody>
                    <a:bodyPr/>
                    <a:lstStyle/>
                    <a:p>
                      <a:pPr marL="0" marR="0" algn="l">
                        <a:spcBef>
                          <a:spcPts val="600"/>
                        </a:spcBef>
                        <a:spcAft>
                          <a:spcPts val="600"/>
                        </a:spcAft>
                      </a:pPr>
                      <a:r>
                        <a:rPr lang="en-US" sz="1600" dirty="0">
                          <a:effectLst/>
                        </a:rPr>
                        <a:t>Forum posts</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342900" marR="0" lvl="0" indent="-342900" algn="ctr">
                        <a:spcBef>
                          <a:spcPts val="600"/>
                        </a:spcBef>
                        <a:spcAft>
                          <a:spcPts val="600"/>
                        </a:spcAft>
                        <a:buFont typeface="Wingdings" panose="05000000000000000000" pitchFamily="2" charset="2"/>
                        <a:buChar char=""/>
                      </a:pPr>
                      <a:r>
                        <a:rPr lang="en-US" sz="1600" dirty="0">
                          <a:effectLst/>
                        </a:rPr>
                        <a:t>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342900" marR="0" lvl="0" indent="-342900" algn="ctr">
                        <a:spcBef>
                          <a:spcPts val="600"/>
                        </a:spcBef>
                        <a:spcAft>
                          <a:spcPts val="600"/>
                        </a:spcAft>
                        <a:buFont typeface="Wingdings" panose="05000000000000000000" pitchFamily="2" charset="2"/>
                        <a:buChar char=""/>
                      </a:pPr>
                      <a:r>
                        <a:rPr lang="en-US" sz="1600">
                          <a:effectLst/>
                        </a:rPr>
                        <a:t> </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342900" marR="0" lvl="0" indent="-342900" algn="ctr">
                        <a:spcBef>
                          <a:spcPts val="600"/>
                        </a:spcBef>
                        <a:spcAft>
                          <a:spcPts val="600"/>
                        </a:spcAft>
                        <a:buFont typeface="Wingdings" panose="05000000000000000000" pitchFamily="2" charset="2"/>
                        <a:buChar char=""/>
                      </a:pPr>
                      <a:r>
                        <a:rPr lang="en-US" sz="1600" dirty="0">
                          <a:effectLst/>
                        </a:rPr>
                        <a:t>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26848999"/>
                  </a:ext>
                </a:extLst>
              </a:tr>
              <a:tr h="486208">
                <a:tc>
                  <a:txBody>
                    <a:bodyPr/>
                    <a:lstStyle/>
                    <a:p>
                      <a:pPr marL="0" marR="0" algn="l">
                        <a:spcBef>
                          <a:spcPts val="600"/>
                        </a:spcBef>
                        <a:spcAft>
                          <a:spcPts val="600"/>
                        </a:spcAft>
                      </a:pPr>
                      <a:r>
                        <a:rPr lang="en-US" sz="1600" dirty="0">
                          <a:effectLst/>
                        </a:rPr>
                        <a:t>In class activities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dirty="0">
                          <a:effectLst/>
                        </a:rPr>
                        <a:t>9</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a:effectLst/>
                        </a:rPr>
                        <a:t>8 (minimum)</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dirty="0">
                          <a:effectLst/>
                        </a:rPr>
                        <a:t>7 (minimum)</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26457547"/>
                  </a:ext>
                </a:extLst>
              </a:tr>
              <a:tr h="972414">
                <a:tc>
                  <a:txBody>
                    <a:bodyPr/>
                    <a:lstStyle/>
                    <a:p>
                      <a:pPr marL="0" marR="0" algn="l">
                        <a:spcBef>
                          <a:spcPts val="600"/>
                        </a:spcBef>
                        <a:spcAft>
                          <a:spcPts val="600"/>
                        </a:spcAft>
                      </a:pPr>
                      <a:r>
                        <a:rPr lang="en-US" sz="1600" dirty="0">
                          <a:effectLst/>
                        </a:rPr>
                        <a:t>Assignments (required + optional)</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457200" marR="0">
                        <a:spcBef>
                          <a:spcPts val="600"/>
                        </a:spcBef>
                        <a:spcAft>
                          <a:spcPts val="600"/>
                        </a:spcAft>
                      </a:pPr>
                      <a:r>
                        <a:rPr lang="en-US" sz="1600">
                          <a:effectLst/>
                        </a:rPr>
                        <a:t>   4 + 4</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457200" marR="0">
                        <a:spcBef>
                          <a:spcPts val="600"/>
                        </a:spcBef>
                        <a:spcAft>
                          <a:spcPts val="600"/>
                        </a:spcAft>
                      </a:pPr>
                      <a:r>
                        <a:rPr lang="en-US" sz="1600" dirty="0">
                          <a:effectLst/>
                        </a:rPr>
                        <a:t>4 + 3</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457200" marR="0">
                        <a:spcBef>
                          <a:spcPts val="600"/>
                        </a:spcBef>
                        <a:spcAft>
                          <a:spcPts val="600"/>
                        </a:spcAft>
                      </a:pPr>
                      <a:r>
                        <a:rPr lang="en-US" sz="1600" dirty="0">
                          <a:effectLst/>
                        </a:rPr>
                        <a:t>4 + 2</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6860625"/>
                  </a:ext>
                </a:extLst>
              </a:tr>
              <a:tr h="1458621">
                <a:tc>
                  <a:txBody>
                    <a:bodyPr/>
                    <a:lstStyle/>
                    <a:p>
                      <a:pPr marL="0" marR="0" algn="l">
                        <a:spcBef>
                          <a:spcPts val="600"/>
                        </a:spcBef>
                        <a:spcAft>
                          <a:spcPts val="600"/>
                        </a:spcAft>
                      </a:pPr>
                      <a:r>
                        <a:rPr lang="en-US" sz="1600" dirty="0">
                          <a:effectLst/>
                        </a:rPr>
                        <a:t>Learning Logs</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a:effectLst/>
                        </a:rPr>
                        <a:t>8 (with additional questions listed in the Course Guide)</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dirty="0">
                          <a:effectLst/>
                        </a:rPr>
                        <a:t>7</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dirty="0">
                          <a:effectLst/>
                        </a:rPr>
                        <a:t>No</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21634108"/>
                  </a:ext>
                </a:extLst>
              </a:tr>
              <a:tr h="972414">
                <a:tc>
                  <a:txBody>
                    <a:bodyPr/>
                    <a:lstStyle/>
                    <a:p>
                      <a:pPr marL="0" marR="0" algn="l">
                        <a:spcBef>
                          <a:spcPts val="600"/>
                        </a:spcBef>
                        <a:spcAft>
                          <a:spcPts val="600"/>
                        </a:spcAft>
                      </a:pPr>
                      <a:r>
                        <a:rPr lang="en-US" sz="1600" dirty="0">
                          <a:effectLst/>
                        </a:rPr>
                        <a:t>Statements about language capstone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342900" marR="0" lvl="0" indent="-342900" algn="ctr">
                        <a:spcBef>
                          <a:spcPts val="600"/>
                        </a:spcBef>
                        <a:spcAft>
                          <a:spcPts val="600"/>
                        </a:spcAft>
                        <a:buFont typeface="Wingdings" panose="05000000000000000000" pitchFamily="2" charset="2"/>
                        <a:buChar char=""/>
                      </a:pPr>
                      <a:r>
                        <a:rPr lang="en-US" sz="1600">
                          <a:effectLst/>
                        </a:rPr>
                        <a:t> </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342900" marR="0" lvl="0" indent="-342900" algn="ctr">
                        <a:spcBef>
                          <a:spcPts val="600"/>
                        </a:spcBef>
                        <a:spcAft>
                          <a:spcPts val="600"/>
                        </a:spcAft>
                        <a:buFont typeface="Wingdings" panose="05000000000000000000" pitchFamily="2" charset="2"/>
                        <a:buChar char=""/>
                      </a:pPr>
                      <a:r>
                        <a:rPr lang="en-US" sz="1600">
                          <a:effectLst/>
                        </a:rPr>
                        <a:t> </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342900" marR="0" lvl="0" indent="-342900" algn="ctr">
                        <a:spcBef>
                          <a:spcPts val="600"/>
                        </a:spcBef>
                        <a:spcAft>
                          <a:spcPts val="600"/>
                        </a:spcAft>
                        <a:buFont typeface="Wingdings" panose="05000000000000000000" pitchFamily="2" charset="2"/>
                        <a:buChar char=""/>
                      </a:pPr>
                      <a:r>
                        <a:rPr lang="en-US" sz="1600" dirty="0">
                          <a:effectLst/>
                        </a:rPr>
                        <a:t>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27090758"/>
                  </a:ext>
                </a:extLst>
              </a:tr>
              <a:tr h="486208">
                <a:tc>
                  <a:txBody>
                    <a:bodyPr/>
                    <a:lstStyle/>
                    <a:p>
                      <a:pPr marL="0" marR="0" algn="l">
                        <a:spcBef>
                          <a:spcPts val="600"/>
                        </a:spcBef>
                        <a:spcAft>
                          <a:spcPts val="600"/>
                        </a:spcAft>
                      </a:pPr>
                      <a:r>
                        <a:rPr lang="en-US" sz="1600" dirty="0">
                          <a:effectLst/>
                        </a:rPr>
                        <a:t>Final Project</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342900" marR="0" lvl="0" indent="-342900" algn="ctr">
                        <a:spcBef>
                          <a:spcPts val="600"/>
                        </a:spcBef>
                        <a:spcAft>
                          <a:spcPts val="600"/>
                        </a:spcAft>
                        <a:buFont typeface="Wingdings" panose="05000000000000000000" pitchFamily="2" charset="2"/>
                        <a:buChar char=""/>
                      </a:pPr>
                      <a:r>
                        <a:rPr lang="en-US" sz="1600">
                          <a:effectLst/>
                        </a:rPr>
                        <a:t> </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a:effectLst/>
                        </a:rPr>
                        <a:t>No</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dirty="0">
                          <a:effectLst/>
                        </a:rPr>
                        <a:t>No</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2706658"/>
                  </a:ext>
                </a:extLst>
              </a:tr>
              <a:tr h="486208">
                <a:tc>
                  <a:txBody>
                    <a:bodyPr/>
                    <a:lstStyle/>
                    <a:p>
                      <a:pPr marL="0" marR="0" algn="l">
                        <a:spcBef>
                          <a:spcPts val="600"/>
                        </a:spcBef>
                        <a:spcAft>
                          <a:spcPts val="600"/>
                        </a:spcAft>
                      </a:pPr>
                      <a:r>
                        <a:rPr lang="en-US" sz="1600" dirty="0">
                          <a:effectLst/>
                        </a:rPr>
                        <a:t>Tokens available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a:effectLst/>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a:effectLst/>
                        </a:rPr>
                        <a:t>2</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dirty="0">
                          <a:effectLst/>
                        </a:rPr>
                        <a:t>3</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74067609"/>
                  </a:ext>
                </a:extLst>
              </a:tr>
            </a:tbl>
          </a:graphicData>
        </a:graphic>
      </p:graphicFrame>
    </p:spTree>
    <p:extLst>
      <p:ext uri="{BB962C8B-B14F-4D97-AF65-F5344CB8AC3E}">
        <p14:creationId xmlns:p14="http://schemas.microsoft.com/office/powerpoint/2010/main" val="321750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Table stating the requirements for A, B, and C, for forum posts, and in class activities. ">
            <a:extLst>
              <a:ext uri="{FF2B5EF4-FFF2-40B4-BE49-F238E27FC236}">
                <a16:creationId xmlns:a16="http://schemas.microsoft.com/office/drawing/2014/main" id="{EDB5FDCF-8C91-4E1E-BC4E-64B1D0E244EF}"/>
              </a:ext>
            </a:extLst>
          </p:cNvPr>
          <p:cNvPicPr>
            <a:picLocks noGrp="1" noChangeAspect="1"/>
          </p:cNvPicPr>
          <p:nvPr>
            <p:ph idx="1"/>
          </p:nvPr>
        </p:nvPicPr>
        <p:blipFill>
          <a:blip r:embed="rId2"/>
          <a:stretch>
            <a:fillRect/>
          </a:stretch>
        </p:blipFill>
        <p:spPr>
          <a:xfrm>
            <a:off x="1271611" y="344394"/>
            <a:ext cx="8754697" cy="1457528"/>
          </a:xfrm>
          <a:prstGeom prst="rect">
            <a:avLst/>
          </a:prstGeom>
        </p:spPr>
      </p:pic>
      <p:sp>
        <p:nvSpPr>
          <p:cNvPr id="7" name="TextBox 6">
            <a:extLst>
              <a:ext uri="{FF2B5EF4-FFF2-40B4-BE49-F238E27FC236}">
                <a16:creationId xmlns:a16="http://schemas.microsoft.com/office/drawing/2014/main" id="{ECD9A149-69C4-4C88-8E6D-9636C09B736A}"/>
              </a:ext>
            </a:extLst>
          </p:cNvPr>
          <p:cNvSpPr txBox="1"/>
          <p:nvPr/>
        </p:nvSpPr>
        <p:spPr>
          <a:xfrm>
            <a:off x="904774" y="2117558"/>
            <a:ext cx="9121533" cy="4154984"/>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forum posts and in-class activities establish collaborative learning and work in both the synchronous and asynchronous environment.</a:t>
            </a:r>
            <a:endParaRPr lang="en-US" sz="2400" kern="1200" dirty="0">
              <a:solidFill>
                <a:schemeClr val="tx1"/>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“Grading” criteria are established cooperatively: criteria for content and length are established by instructor;  criteria for quality of participation by students.</a:t>
            </a: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Graded as Pass/No Credit (no partial credit)</a:t>
            </a: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kern="1200" dirty="0">
                <a:solidFill>
                  <a:schemeClr val="tx1"/>
                </a:solidFill>
                <a:latin typeface="Times New Roman" panose="02020603050405020304" pitchFamily="18" charset="0"/>
                <a:cs typeface="Times New Roman" panose="02020603050405020304" pitchFamily="18" charset="0"/>
              </a:rPr>
              <a:t>Instead of ‘requiring’ attendance, students choose the frequency based on their target grade.</a:t>
            </a:r>
          </a:p>
        </p:txBody>
      </p:sp>
    </p:spTree>
    <p:extLst>
      <p:ext uri="{BB962C8B-B14F-4D97-AF65-F5344CB8AC3E}">
        <p14:creationId xmlns:p14="http://schemas.microsoft.com/office/powerpoint/2010/main" val="1134499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9AF29D94-BA39-4E70-AF4D-4F1406F29118}"/>
              </a:ext>
            </a:extLst>
          </p:cNvPr>
          <p:cNvGraphicFramePr>
            <a:graphicFrameLocks noGrp="1"/>
          </p:cNvGraphicFramePr>
          <p:nvPr>
            <p:ph idx="1"/>
            <p:extLst>
              <p:ext uri="{D42A27DB-BD31-4B8C-83A1-F6EECF244321}">
                <p14:modId xmlns:p14="http://schemas.microsoft.com/office/powerpoint/2010/main" val="1518310844"/>
              </p:ext>
            </p:extLst>
          </p:nvPr>
        </p:nvGraphicFramePr>
        <p:xfrm>
          <a:off x="1395662" y="985520"/>
          <a:ext cx="8922618" cy="920282"/>
        </p:xfrm>
        <a:graphic>
          <a:graphicData uri="http://schemas.openxmlformats.org/drawingml/2006/table">
            <a:tbl>
              <a:tblPr firstRow="1" firstCol="1" bandRow="1">
                <a:tableStyleId>{5C22544A-7EE6-4342-B048-85BDC9FD1C3A}</a:tableStyleId>
              </a:tblPr>
              <a:tblGrid>
                <a:gridCol w="3763479">
                  <a:extLst>
                    <a:ext uri="{9D8B030D-6E8A-4147-A177-3AD203B41FA5}">
                      <a16:colId xmlns:a16="http://schemas.microsoft.com/office/drawing/2014/main" val="162670482"/>
                    </a:ext>
                  </a:extLst>
                </a:gridCol>
                <a:gridCol w="1973179">
                  <a:extLst>
                    <a:ext uri="{9D8B030D-6E8A-4147-A177-3AD203B41FA5}">
                      <a16:colId xmlns:a16="http://schemas.microsoft.com/office/drawing/2014/main" val="4192116739"/>
                    </a:ext>
                  </a:extLst>
                </a:gridCol>
                <a:gridCol w="1463040">
                  <a:extLst>
                    <a:ext uri="{9D8B030D-6E8A-4147-A177-3AD203B41FA5}">
                      <a16:colId xmlns:a16="http://schemas.microsoft.com/office/drawing/2014/main" val="3095301565"/>
                    </a:ext>
                  </a:extLst>
                </a:gridCol>
                <a:gridCol w="1722920">
                  <a:extLst>
                    <a:ext uri="{9D8B030D-6E8A-4147-A177-3AD203B41FA5}">
                      <a16:colId xmlns:a16="http://schemas.microsoft.com/office/drawing/2014/main" val="2997578547"/>
                    </a:ext>
                  </a:extLst>
                </a:gridCol>
              </a:tblGrid>
              <a:tr h="405174">
                <a:tc>
                  <a:txBody>
                    <a:bodyPr/>
                    <a:lstStyle/>
                    <a:p>
                      <a:pPr marL="0" marR="0">
                        <a:spcBef>
                          <a:spcPts val="600"/>
                        </a:spcBef>
                        <a:spcAft>
                          <a:spcPts val="600"/>
                        </a:spcAft>
                      </a:pPr>
                      <a:r>
                        <a:rPr lang="en-US" sz="1800" dirty="0">
                          <a:effectLst/>
                          <a:latin typeface="Times New Roman" panose="02020603050405020304" pitchFamily="18" charset="0"/>
                          <a:cs typeface="Times New Roman" panose="02020603050405020304" pitchFamily="18" charset="0"/>
                        </a:rPr>
                        <a:t>Criterion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dirty="0">
                          <a:effectLst/>
                        </a:rPr>
                        <a:t>A</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a:effectLst/>
                        </a:rPr>
                        <a:t>B </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a:effectLst/>
                        </a:rPr>
                        <a:t>C</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93189920"/>
                  </a:ext>
                </a:extLst>
              </a:tr>
              <a:tr h="515108">
                <a:tc>
                  <a:txBody>
                    <a:bodyPr/>
                    <a:lstStyle/>
                    <a:p>
                      <a:pPr marL="0" marR="0">
                        <a:spcBef>
                          <a:spcPts val="600"/>
                        </a:spcBef>
                        <a:spcAft>
                          <a:spcPts val="600"/>
                        </a:spcAft>
                      </a:pPr>
                      <a:r>
                        <a:rPr lang="en-US" sz="1800" dirty="0">
                          <a:effectLst/>
                          <a:latin typeface="Times New Roman" panose="02020603050405020304" pitchFamily="18" charset="0"/>
                          <a:cs typeface="Times New Roman" panose="02020603050405020304" pitchFamily="18" charset="0"/>
                        </a:rPr>
                        <a:t>Assignments (required + optional)</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457200" marR="0">
                        <a:spcBef>
                          <a:spcPts val="600"/>
                        </a:spcBef>
                        <a:spcAft>
                          <a:spcPts val="600"/>
                        </a:spcAft>
                      </a:pPr>
                      <a:r>
                        <a:rPr lang="en-US" sz="1600">
                          <a:effectLst/>
                        </a:rPr>
                        <a:t>   4 + 4</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457200" marR="0">
                        <a:spcBef>
                          <a:spcPts val="600"/>
                        </a:spcBef>
                        <a:spcAft>
                          <a:spcPts val="600"/>
                        </a:spcAft>
                      </a:pPr>
                      <a:r>
                        <a:rPr lang="en-US" sz="1600" dirty="0">
                          <a:effectLst/>
                        </a:rPr>
                        <a:t>4 + 3</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457200" marR="0">
                        <a:spcBef>
                          <a:spcPts val="600"/>
                        </a:spcBef>
                        <a:spcAft>
                          <a:spcPts val="600"/>
                        </a:spcAft>
                      </a:pPr>
                      <a:r>
                        <a:rPr lang="en-US" sz="1600" dirty="0">
                          <a:effectLst/>
                        </a:rPr>
                        <a:t>4 + 2</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86159446"/>
                  </a:ext>
                </a:extLst>
              </a:tr>
            </a:tbl>
          </a:graphicData>
        </a:graphic>
      </p:graphicFrame>
      <p:sp>
        <p:nvSpPr>
          <p:cNvPr id="5" name="TextBox 4">
            <a:extLst>
              <a:ext uri="{FF2B5EF4-FFF2-40B4-BE49-F238E27FC236}">
                <a16:creationId xmlns:a16="http://schemas.microsoft.com/office/drawing/2014/main" id="{BDA271D2-9D23-4F9B-A45D-7308AC8F57F5}"/>
              </a:ext>
            </a:extLst>
          </p:cNvPr>
          <p:cNvSpPr txBox="1"/>
          <p:nvPr/>
        </p:nvSpPr>
        <p:spPr>
          <a:xfrm>
            <a:off x="1260909" y="2208998"/>
            <a:ext cx="9057371" cy="5539978"/>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Students are involved in their own learning because they are given the choice of which assignments to pursue. </a:t>
            </a:r>
          </a:p>
          <a:p>
            <a:pPr marL="342900" indent="-342900">
              <a:buFont typeface="Arial" panose="020B0604020202020204" pitchFamily="34" charset="0"/>
              <a:buChar char="•"/>
            </a:pPr>
            <a:endParaRPr lang="en-US" sz="2400" kern="1200" dirty="0">
              <a:solidFill>
                <a:schemeClr val="tx1"/>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kern="1200" dirty="0">
                <a:solidFill>
                  <a:schemeClr val="tx1"/>
                </a:solidFill>
                <a:latin typeface="Times New Roman" panose="02020603050405020304" pitchFamily="18" charset="0"/>
                <a:cs typeface="Times New Roman" panose="02020603050405020304" pitchFamily="18" charset="0"/>
              </a:rPr>
              <a:t>F</a:t>
            </a:r>
            <a:r>
              <a:rPr lang="en-US" sz="2400" dirty="0">
                <a:latin typeface="Times New Roman" panose="02020603050405020304" pitchFamily="18" charset="0"/>
                <a:cs typeface="Times New Roman" panose="02020603050405020304" pitchFamily="18" charset="0"/>
              </a:rPr>
              <a:t>or the baseline grade (C), f</a:t>
            </a:r>
            <a:r>
              <a:rPr lang="en-US" sz="2400" kern="1200" dirty="0">
                <a:solidFill>
                  <a:schemeClr val="tx1"/>
                </a:solidFill>
                <a:latin typeface="Times New Roman" panose="02020603050405020304" pitchFamily="18" charset="0"/>
                <a:cs typeface="Times New Roman" panose="02020603050405020304" pitchFamily="18" charset="0"/>
              </a:rPr>
              <a:t>our </a:t>
            </a:r>
            <a:r>
              <a:rPr lang="en-US" sz="2400" dirty="0">
                <a:latin typeface="Times New Roman" panose="02020603050405020304" pitchFamily="18" charset="0"/>
                <a:cs typeface="Times New Roman" panose="02020603050405020304" pitchFamily="18" charset="0"/>
              </a:rPr>
              <a:t>required assignments that address the ‘core’ areas:  phonology, morphology, syntax, semantics/pragmatics.</a:t>
            </a:r>
          </a:p>
          <a:p>
            <a:pPr marL="342900" indent="-342900">
              <a:buFont typeface="Arial" panose="020B0604020202020204" pitchFamily="34" charset="0"/>
              <a:buChar char="•"/>
            </a:pPr>
            <a:endParaRPr lang="en-US" sz="2400" kern="1200" dirty="0">
              <a:solidFill>
                <a:schemeClr val="tx1"/>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kern="1200" dirty="0">
                <a:solidFill>
                  <a:schemeClr val="tx1"/>
                </a:solidFill>
                <a:latin typeface="Times New Roman" panose="02020603050405020304" pitchFamily="18" charset="0"/>
                <a:cs typeface="Times New Roman" panose="02020603050405020304" pitchFamily="18" charset="0"/>
              </a:rPr>
              <a:t>Students choose </a:t>
            </a:r>
            <a:r>
              <a:rPr lang="en-US" sz="2400" dirty="0">
                <a:latin typeface="Times New Roman" panose="02020603050405020304" pitchFamily="18" charset="0"/>
                <a:cs typeface="Times New Roman" panose="02020603050405020304" pitchFamily="18" charset="0"/>
              </a:rPr>
              <a:t>from remaining four optional assignments:  higher grades reflect broader understanding of the discipline since time spent with material correlates partly with increased learning (Wirth)</a:t>
            </a: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Across all assignments, there are minimum points required, corresponding to 70%, 80%, 90% for C, B, A, respectively.</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180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1546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descr="Table stating the requirements for A, B, and C, for learning logs.">
            <a:extLst>
              <a:ext uri="{FF2B5EF4-FFF2-40B4-BE49-F238E27FC236}">
                <a16:creationId xmlns:a16="http://schemas.microsoft.com/office/drawing/2014/main" id="{A6E38D1B-924F-4D33-BC7B-31958FA213AC}"/>
              </a:ext>
            </a:extLst>
          </p:cNvPr>
          <p:cNvGraphicFramePr>
            <a:graphicFrameLocks noGrp="1"/>
          </p:cNvGraphicFramePr>
          <p:nvPr>
            <p:ph idx="1"/>
            <p:extLst>
              <p:ext uri="{D42A27DB-BD31-4B8C-83A1-F6EECF244321}">
                <p14:modId xmlns:p14="http://schemas.microsoft.com/office/powerpoint/2010/main" val="3979719546"/>
              </p:ext>
            </p:extLst>
          </p:nvPr>
        </p:nvGraphicFramePr>
        <p:xfrm>
          <a:off x="1212783" y="356134"/>
          <a:ext cx="9933272" cy="1104499"/>
        </p:xfrm>
        <a:graphic>
          <a:graphicData uri="http://schemas.openxmlformats.org/drawingml/2006/table">
            <a:tbl>
              <a:tblPr firstRow="1" firstCol="1" bandRow="1">
                <a:tableStyleId>{5C22544A-7EE6-4342-B048-85BDC9FD1C3A}</a:tableStyleId>
              </a:tblPr>
              <a:tblGrid>
                <a:gridCol w="4381652">
                  <a:extLst>
                    <a:ext uri="{9D8B030D-6E8A-4147-A177-3AD203B41FA5}">
                      <a16:colId xmlns:a16="http://schemas.microsoft.com/office/drawing/2014/main" val="3321423519"/>
                    </a:ext>
                  </a:extLst>
                </a:gridCol>
                <a:gridCol w="3200211">
                  <a:extLst>
                    <a:ext uri="{9D8B030D-6E8A-4147-A177-3AD203B41FA5}">
                      <a16:colId xmlns:a16="http://schemas.microsoft.com/office/drawing/2014/main" val="3189019931"/>
                    </a:ext>
                  </a:extLst>
                </a:gridCol>
                <a:gridCol w="1238792">
                  <a:extLst>
                    <a:ext uri="{9D8B030D-6E8A-4147-A177-3AD203B41FA5}">
                      <a16:colId xmlns:a16="http://schemas.microsoft.com/office/drawing/2014/main" val="4266185028"/>
                    </a:ext>
                  </a:extLst>
                </a:gridCol>
                <a:gridCol w="1112617">
                  <a:extLst>
                    <a:ext uri="{9D8B030D-6E8A-4147-A177-3AD203B41FA5}">
                      <a16:colId xmlns:a16="http://schemas.microsoft.com/office/drawing/2014/main" val="2566231544"/>
                    </a:ext>
                  </a:extLst>
                </a:gridCol>
              </a:tblGrid>
              <a:tr h="276124">
                <a:tc>
                  <a:txBody>
                    <a:bodyPr/>
                    <a:lstStyle/>
                    <a:p>
                      <a:pPr marL="0" marR="0">
                        <a:spcBef>
                          <a:spcPts val="600"/>
                        </a:spcBef>
                        <a:spcAft>
                          <a:spcPts val="600"/>
                        </a:spcAft>
                      </a:pPr>
                      <a:r>
                        <a:rPr lang="en-US" sz="1800" dirty="0">
                          <a:effectLst/>
                          <a:latin typeface="Times New Roman" panose="02020603050405020304" pitchFamily="18" charset="0"/>
                          <a:cs typeface="Times New Roman" panose="02020603050405020304" pitchFamily="18" charset="0"/>
                        </a:rPr>
                        <a:t>Criterion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dirty="0">
                          <a:effectLst/>
                          <a:latin typeface="Times New Roman" panose="02020603050405020304" pitchFamily="18" charset="0"/>
                          <a:cs typeface="Times New Roman" panose="02020603050405020304" pitchFamily="18" charset="0"/>
                        </a:rPr>
                        <a:t>A</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a:effectLst/>
                          <a:latin typeface="Times New Roman" panose="02020603050405020304" pitchFamily="18" charset="0"/>
                          <a:cs typeface="Times New Roman" panose="02020603050405020304" pitchFamily="18" charset="0"/>
                        </a:rPr>
                        <a:t>B </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a:effectLst/>
                          <a:latin typeface="Times New Roman" panose="02020603050405020304" pitchFamily="18" charset="0"/>
                          <a:cs typeface="Times New Roman" panose="02020603050405020304" pitchFamily="18" charset="0"/>
                        </a:rPr>
                        <a:t>C</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57058002"/>
                  </a:ext>
                </a:extLst>
              </a:tr>
              <a:tr h="828375">
                <a:tc>
                  <a:txBody>
                    <a:bodyPr/>
                    <a:lstStyle/>
                    <a:p>
                      <a:pPr marL="0" marR="0">
                        <a:spcBef>
                          <a:spcPts val="600"/>
                        </a:spcBef>
                        <a:spcAft>
                          <a:spcPts val="600"/>
                        </a:spcAft>
                      </a:pPr>
                      <a:r>
                        <a:rPr lang="en-US" sz="1800" dirty="0">
                          <a:effectLst/>
                          <a:latin typeface="Times New Roman" panose="02020603050405020304" pitchFamily="18" charset="0"/>
                          <a:cs typeface="Times New Roman" panose="02020603050405020304" pitchFamily="18" charset="0"/>
                        </a:rPr>
                        <a:t>Learning Logs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800" dirty="0">
                          <a:effectLst/>
                          <a:latin typeface="Times New Roman" panose="02020603050405020304" pitchFamily="18" charset="0"/>
                          <a:cs typeface="Times New Roman" panose="02020603050405020304" pitchFamily="18" charset="0"/>
                        </a:rPr>
                        <a:t>8 (with additional questions listed in the Course Guide)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a:effectLst/>
                          <a:latin typeface="Times New Roman" panose="02020603050405020304" pitchFamily="18" charset="0"/>
                          <a:cs typeface="Times New Roman" panose="02020603050405020304" pitchFamily="18" charset="0"/>
                        </a:rPr>
                        <a:t>7</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dirty="0">
                          <a:effectLst/>
                          <a:latin typeface="Times New Roman" panose="02020603050405020304" pitchFamily="18" charset="0"/>
                          <a:cs typeface="Times New Roman" panose="02020603050405020304" pitchFamily="18" charset="0"/>
                        </a:rPr>
                        <a:t>No</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72078919"/>
                  </a:ext>
                </a:extLst>
              </a:tr>
            </a:tbl>
          </a:graphicData>
        </a:graphic>
      </p:graphicFrame>
      <p:sp>
        <p:nvSpPr>
          <p:cNvPr id="5" name="TextBox 4">
            <a:extLst>
              <a:ext uri="{FF2B5EF4-FFF2-40B4-BE49-F238E27FC236}">
                <a16:creationId xmlns:a16="http://schemas.microsoft.com/office/drawing/2014/main" id="{DE054218-1B02-4F36-8BD4-EBA69361B178}"/>
              </a:ext>
            </a:extLst>
          </p:cNvPr>
          <p:cNvSpPr txBox="1"/>
          <p:nvPr/>
        </p:nvSpPr>
        <p:spPr>
          <a:xfrm>
            <a:off x="1045945" y="1393256"/>
            <a:ext cx="10485120" cy="7694414"/>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a:p>
            <a:endParaRPr lang="en-US" sz="2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Intentional, expert learners engage in the three phases of the self-regulatory process: </a:t>
            </a:r>
            <a:r>
              <a:rPr lang="en-US" sz="2400" dirty="0"/>
              <a:t> </a:t>
            </a:r>
            <a:r>
              <a:rPr lang="en-US" sz="2400" dirty="0">
                <a:latin typeface="Times New Roman" panose="02020603050405020304" pitchFamily="18" charset="0"/>
                <a:cs typeface="Times New Roman" panose="02020603050405020304" pitchFamily="18" charset="0"/>
              </a:rPr>
              <a:t>The forethought phase (processes and beliefs that occur before efforts to learn); the performance phase (processes that occur during a task), and self-reflection (processes that occur after each learning effort.)”  Learning logs (also known as “wrappers”) that include specific questions for each phase are used in conjunction with the Assignments (and/or quizzes) and are key to creating intentional learners.  Zimmerman, “Becoming a Self-Regulated Learner.”</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To track their growth and development as intentional learners, students complete a Metacognitive Awareness Inventory  in the beginning, middle and the end of term. </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1600" kern="1200" dirty="0">
              <a:solidFill>
                <a:schemeClr val="tx1"/>
              </a:solidFill>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kern="1200" dirty="0">
              <a:solidFill>
                <a:schemeClr val="tx1"/>
              </a:solidFill>
              <a:latin typeface="Times New Roman" panose="02020603050405020304" pitchFamily="18" charset="0"/>
              <a:cs typeface="Times New Roman" panose="02020603050405020304" pitchFamily="18" charset="0"/>
            </a:endParaRPr>
          </a:p>
          <a:p>
            <a:endParaRPr lang="en-US" sz="160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1483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BA96B-60D5-45F2-B7AF-298C7B7465AA}"/>
              </a:ext>
            </a:extLst>
          </p:cNvPr>
          <p:cNvSpPr>
            <a:spLocks noGrp="1"/>
          </p:cNvSpPr>
          <p:nvPr>
            <p:ph type="title"/>
          </p:nvPr>
        </p:nvSpPr>
        <p:spPr>
          <a:xfrm>
            <a:off x="1141413" y="618518"/>
            <a:ext cx="9905998" cy="1056278"/>
          </a:xfrm>
        </p:spPr>
        <p:txBody>
          <a:bodyPr>
            <a:normAutofit fontScale="90000"/>
          </a:bodyPr>
          <a:lstStyle/>
          <a:p>
            <a:r>
              <a:rPr lang="en-US" b="1" dirty="0">
                <a:latin typeface="Times New Roman" panose="02020603050405020304" pitchFamily="18" charset="0"/>
                <a:cs typeface="Times New Roman" panose="02020603050405020304" pitchFamily="18" charset="0"/>
              </a:rPr>
              <a:t>Student comments</a:t>
            </a:r>
            <a:br>
              <a:rPr lang="en-US" b="1" dirty="0">
                <a:latin typeface="Times New Roman" panose="02020603050405020304" pitchFamily="18"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EC4E7CE1-4979-4D2B-940D-6A62D9523CA4}"/>
              </a:ext>
            </a:extLst>
          </p:cNvPr>
          <p:cNvSpPr>
            <a:spLocks noGrp="1"/>
          </p:cNvSpPr>
          <p:nvPr>
            <p:ph idx="1"/>
          </p:nvPr>
        </p:nvSpPr>
        <p:spPr>
          <a:xfrm>
            <a:off x="1141413" y="1517966"/>
            <a:ext cx="9905999" cy="4488197"/>
          </a:xfrm>
        </p:spPr>
        <p:txBody>
          <a:bodyPr>
            <a:normAutofit fontScale="85000" lnSpcReduction="10000"/>
          </a:bodyPr>
          <a:lstStyle/>
          <a:p>
            <a:r>
              <a:rPr lang="en-US" dirty="0">
                <a:latin typeface="Times New Roman" panose="02020603050405020304" pitchFamily="18" charset="0"/>
                <a:cs typeface="Times New Roman" panose="02020603050405020304" pitchFamily="18" charset="0"/>
              </a:rPr>
              <a:t>“I would say that throughout the term I have started being more intentional in my prior planning before engaging with the material. For example, I now set goals of what I want to learn from the material before I begin reading.”</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“Another strategy I have learned to become a self-regulated learner is by summarizing what I have learned and asking myself how well I accomplished those goals. At the end of every chapter,  I liked to write a one paragraph summary with all the important information I learned. I often found myself having trouble with fully learning the information, so being able to recall what I read helped the information to sink into my brain. This was a new strategy that I tried because with past experience I know that I can fully understand a concept when I tell someone else that doesn’t know the material what I learned. Even though I didn’t have someone immediate to talk to, writing down my thoughts was my next best option .”</a:t>
            </a:r>
          </a:p>
          <a:p>
            <a:endParaRPr lang="en-US" dirty="0"/>
          </a:p>
        </p:txBody>
      </p:sp>
    </p:spTree>
    <p:extLst>
      <p:ext uri="{BB962C8B-B14F-4D97-AF65-F5344CB8AC3E}">
        <p14:creationId xmlns:p14="http://schemas.microsoft.com/office/powerpoint/2010/main" val="4265964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descr="Table stating the requirements for A, B, and C, for statements about language capstone and final project.">
            <a:extLst>
              <a:ext uri="{FF2B5EF4-FFF2-40B4-BE49-F238E27FC236}">
                <a16:creationId xmlns:a16="http://schemas.microsoft.com/office/drawing/2014/main" id="{A09E9B98-BD39-4168-867E-AC7BE976C57F}"/>
              </a:ext>
            </a:extLst>
          </p:cNvPr>
          <p:cNvGraphicFramePr>
            <a:graphicFrameLocks noGrp="1"/>
          </p:cNvGraphicFramePr>
          <p:nvPr>
            <p:ph idx="1"/>
            <p:extLst>
              <p:ext uri="{D42A27DB-BD31-4B8C-83A1-F6EECF244321}">
                <p14:modId xmlns:p14="http://schemas.microsoft.com/office/powerpoint/2010/main" val="2368163675"/>
              </p:ext>
            </p:extLst>
          </p:nvPr>
        </p:nvGraphicFramePr>
        <p:xfrm>
          <a:off x="1463040" y="1029903"/>
          <a:ext cx="8999620" cy="1801182"/>
        </p:xfrm>
        <a:graphic>
          <a:graphicData uri="http://schemas.openxmlformats.org/drawingml/2006/table">
            <a:tbl>
              <a:tblPr firstRow="1" firstCol="1" bandRow="1">
                <a:tableStyleId>{5C22544A-7EE6-4342-B048-85BDC9FD1C3A}</a:tableStyleId>
              </a:tblPr>
              <a:tblGrid>
                <a:gridCol w="3086612">
                  <a:extLst>
                    <a:ext uri="{9D8B030D-6E8A-4147-A177-3AD203B41FA5}">
                      <a16:colId xmlns:a16="http://schemas.microsoft.com/office/drawing/2014/main" val="2223682114"/>
                    </a:ext>
                  </a:extLst>
                </a:gridCol>
                <a:gridCol w="2101310">
                  <a:extLst>
                    <a:ext uri="{9D8B030D-6E8A-4147-A177-3AD203B41FA5}">
                      <a16:colId xmlns:a16="http://schemas.microsoft.com/office/drawing/2014/main" val="3258319399"/>
                    </a:ext>
                  </a:extLst>
                </a:gridCol>
                <a:gridCol w="1819795">
                  <a:extLst>
                    <a:ext uri="{9D8B030D-6E8A-4147-A177-3AD203B41FA5}">
                      <a16:colId xmlns:a16="http://schemas.microsoft.com/office/drawing/2014/main" val="3191153397"/>
                    </a:ext>
                  </a:extLst>
                </a:gridCol>
                <a:gridCol w="1991903">
                  <a:extLst>
                    <a:ext uri="{9D8B030D-6E8A-4147-A177-3AD203B41FA5}">
                      <a16:colId xmlns:a16="http://schemas.microsoft.com/office/drawing/2014/main" val="2519280479"/>
                    </a:ext>
                  </a:extLst>
                </a:gridCol>
              </a:tblGrid>
              <a:tr h="342560">
                <a:tc>
                  <a:txBody>
                    <a:bodyPr/>
                    <a:lstStyle/>
                    <a:p>
                      <a:pPr marL="0" marR="0" algn="l">
                        <a:spcBef>
                          <a:spcPts val="600"/>
                        </a:spcBef>
                        <a:spcAft>
                          <a:spcPts val="600"/>
                        </a:spcAft>
                      </a:pPr>
                      <a:r>
                        <a:rPr lang="en-US" sz="1800" dirty="0">
                          <a:effectLst/>
                          <a:latin typeface="Times New Roman" panose="02020603050405020304" pitchFamily="18" charset="0"/>
                          <a:cs typeface="Times New Roman" panose="02020603050405020304" pitchFamily="18" charset="0"/>
                        </a:rPr>
                        <a:t>Criterion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dirty="0">
                          <a:effectLst/>
                        </a:rPr>
                        <a:t>A</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a:effectLst/>
                        </a:rPr>
                        <a:t>B </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dirty="0">
                          <a:effectLst/>
                        </a:rPr>
                        <a:t>C</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36510400"/>
                  </a:ext>
                </a:extLst>
              </a:tr>
              <a:tr h="972414">
                <a:tc>
                  <a:txBody>
                    <a:bodyPr/>
                    <a:lstStyle/>
                    <a:p>
                      <a:pPr marL="0" marR="0" algn="l">
                        <a:spcBef>
                          <a:spcPts val="600"/>
                        </a:spcBef>
                        <a:spcAft>
                          <a:spcPts val="600"/>
                        </a:spcAft>
                      </a:pPr>
                      <a:r>
                        <a:rPr lang="en-US" sz="1800" dirty="0">
                          <a:effectLst/>
                          <a:latin typeface="Times New Roman" panose="02020603050405020304" pitchFamily="18" charset="0"/>
                          <a:cs typeface="Times New Roman" panose="02020603050405020304" pitchFamily="18" charset="0"/>
                        </a:rPr>
                        <a:t>Statements about language capstone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342900" marR="0" lvl="0" indent="-342900" algn="ctr">
                        <a:spcBef>
                          <a:spcPts val="600"/>
                        </a:spcBef>
                        <a:spcAft>
                          <a:spcPts val="600"/>
                        </a:spcAft>
                        <a:buFont typeface="Wingdings" panose="05000000000000000000" pitchFamily="2" charset="2"/>
                        <a:buChar char=""/>
                      </a:pPr>
                      <a:r>
                        <a:rPr lang="en-US" sz="1600">
                          <a:effectLst/>
                        </a:rPr>
                        <a:t> </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342900" marR="0" lvl="0" indent="-342900" algn="ctr">
                        <a:spcBef>
                          <a:spcPts val="600"/>
                        </a:spcBef>
                        <a:spcAft>
                          <a:spcPts val="600"/>
                        </a:spcAft>
                        <a:buFont typeface="Wingdings" panose="05000000000000000000" pitchFamily="2" charset="2"/>
                        <a:buChar char=""/>
                      </a:pPr>
                      <a:r>
                        <a:rPr lang="en-US" sz="1600">
                          <a:effectLst/>
                        </a:rPr>
                        <a:t> </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342900" marR="0" lvl="0" indent="-342900" algn="ctr">
                        <a:spcBef>
                          <a:spcPts val="600"/>
                        </a:spcBef>
                        <a:spcAft>
                          <a:spcPts val="600"/>
                        </a:spcAft>
                        <a:buFont typeface="Wingdings" panose="05000000000000000000" pitchFamily="2" charset="2"/>
                        <a:buChar char=""/>
                      </a:pPr>
                      <a:r>
                        <a:rPr lang="en-US" sz="1600" dirty="0">
                          <a:effectLst/>
                        </a:rPr>
                        <a:t>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27090758"/>
                  </a:ext>
                </a:extLst>
              </a:tr>
              <a:tr h="486208">
                <a:tc>
                  <a:txBody>
                    <a:bodyPr/>
                    <a:lstStyle/>
                    <a:p>
                      <a:pPr marL="0" marR="0" algn="l">
                        <a:spcBef>
                          <a:spcPts val="600"/>
                        </a:spcBef>
                        <a:spcAft>
                          <a:spcPts val="600"/>
                        </a:spcAft>
                      </a:pPr>
                      <a:r>
                        <a:rPr lang="en-US" sz="1800" dirty="0">
                          <a:effectLst/>
                          <a:latin typeface="Times New Roman" panose="02020603050405020304" pitchFamily="18" charset="0"/>
                          <a:cs typeface="Times New Roman" panose="02020603050405020304" pitchFamily="18" charset="0"/>
                        </a:rPr>
                        <a:t>Final Project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342900" marR="0" lvl="0" indent="-342900" algn="ctr">
                        <a:spcBef>
                          <a:spcPts val="600"/>
                        </a:spcBef>
                        <a:spcAft>
                          <a:spcPts val="600"/>
                        </a:spcAft>
                        <a:buFont typeface="Wingdings" panose="05000000000000000000" pitchFamily="2" charset="2"/>
                        <a:buChar char=""/>
                      </a:pPr>
                      <a:r>
                        <a:rPr lang="en-US" sz="1600">
                          <a:effectLst/>
                        </a:rPr>
                        <a:t> </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a:effectLst/>
                        </a:rPr>
                        <a:t>No</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dirty="0">
                          <a:effectLst/>
                        </a:rPr>
                        <a:t>No</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2706658"/>
                  </a:ext>
                </a:extLst>
              </a:tr>
            </a:tbl>
          </a:graphicData>
        </a:graphic>
      </p:graphicFrame>
      <p:sp>
        <p:nvSpPr>
          <p:cNvPr id="3" name="TextBox 2">
            <a:extLst>
              <a:ext uri="{FF2B5EF4-FFF2-40B4-BE49-F238E27FC236}">
                <a16:creationId xmlns:a16="http://schemas.microsoft.com/office/drawing/2014/main" id="{40921046-9A64-45E3-BFB7-490190D84725}"/>
              </a:ext>
            </a:extLst>
          </p:cNvPr>
          <p:cNvSpPr txBox="1"/>
          <p:nvPr/>
        </p:nvSpPr>
        <p:spPr>
          <a:xfrm>
            <a:off x="1333098" y="3045139"/>
            <a:ext cx="9259503" cy="3046988"/>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Students have choices within the required ‘signature’ assignment that aligns with a course learning outcome:  depending on the target grade, they choose how many short reflections to complete (and how much detail to provide) in order to reveal their changing understanding of language (“from language myths to language reality”).</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final project distinguishes grade A from B: it requires students to synthesize discipline-specific concepts </a:t>
            </a:r>
          </a:p>
        </p:txBody>
      </p:sp>
    </p:spTree>
    <p:extLst>
      <p:ext uri="{BB962C8B-B14F-4D97-AF65-F5344CB8AC3E}">
        <p14:creationId xmlns:p14="http://schemas.microsoft.com/office/powerpoint/2010/main" val="2475098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descr="Table stating the requirements for A, B, and C, for tokens available.">
            <a:extLst>
              <a:ext uri="{FF2B5EF4-FFF2-40B4-BE49-F238E27FC236}">
                <a16:creationId xmlns:a16="http://schemas.microsoft.com/office/drawing/2014/main" id="{A09E9B98-BD39-4168-867E-AC7BE976C57F}"/>
              </a:ext>
            </a:extLst>
          </p:cNvPr>
          <p:cNvGraphicFramePr>
            <a:graphicFrameLocks noGrp="1"/>
          </p:cNvGraphicFramePr>
          <p:nvPr>
            <p:ph idx="1"/>
            <p:extLst>
              <p:ext uri="{D42A27DB-BD31-4B8C-83A1-F6EECF244321}">
                <p14:modId xmlns:p14="http://schemas.microsoft.com/office/powerpoint/2010/main" val="3462942792"/>
              </p:ext>
            </p:extLst>
          </p:nvPr>
        </p:nvGraphicFramePr>
        <p:xfrm>
          <a:off x="1472665" y="1029903"/>
          <a:ext cx="8989996" cy="828768"/>
        </p:xfrm>
        <a:graphic>
          <a:graphicData uri="http://schemas.openxmlformats.org/drawingml/2006/table">
            <a:tbl>
              <a:tblPr firstRow="1" firstCol="1" bandRow="1">
                <a:tableStyleId>{5C22544A-7EE6-4342-B048-85BDC9FD1C3A}</a:tableStyleId>
              </a:tblPr>
              <a:tblGrid>
                <a:gridCol w="3083311">
                  <a:extLst>
                    <a:ext uri="{9D8B030D-6E8A-4147-A177-3AD203B41FA5}">
                      <a16:colId xmlns:a16="http://schemas.microsoft.com/office/drawing/2014/main" val="2223682114"/>
                    </a:ext>
                  </a:extLst>
                </a:gridCol>
                <a:gridCol w="2099063">
                  <a:extLst>
                    <a:ext uri="{9D8B030D-6E8A-4147-A177-3AD203B41FA5}">
                      <a16:colId xmlns:a16="http://schemas.microsoft.com/office/drawing/2014/main" val="3258319399"/>
                    </a:ext>
                  </a:extLst>
                </a:gridCol>
                <a:gridCol w="1817849">
                  <a:extLst>
                    <a:ext uri="{9D8B030D-6E8A-4147-A177-3AD203B41FA5}">
                      <a16:colId xmlns:a16="http://schemas.microsoft.com/office/drawing/2014/main" val="3191153397"/>
                    </a:ext>
                  </a:extLst>
                </a:gridCol>
                <a:gridCol w="1989773">
                  <a:extLst>
                    <a:ext uri="{9D8B030D-6E8A-4147-A177-3AD203B41FA5}">
                      <a16:colId xmlns:a16="http://schemas.microsoft.com/office/drawing/2014/main" val="2519280479"/>
                    </a:ext>
                  </a:extLst>
                </a:gridCol>
              </a:tblGrid>
              <a:tr h="342560">
                <a:tc>
                  <a:txBody>
                    <a:bodyPr/>
                    <a:lstStyle/>
                    <a:p>
                      <a:pPr marL="0" marR="0" algn="l">
                        <a:spcBef>
                          <a:spcPts val="600"/>
                        </a:spcBef>
                        <a:spcAft>
                          <a:spcPts val="600"/>
                        </a:spcAft>
                      </a:pPr>
                      <a:r>
                        <a:rPr lang="en-US" sz="1600" dirty="0">
                          <a:effectLst/>
                          <a:latin typeface="Times New Roman" panose="02020603050405020304" pitchFamily="18" charset="0"/>
                          <a:cs typeface="Times New Roman" panose="02020603050405020304" pitchFamily="18" charset="0"/>
                        </a:rPr>
                        <a:t>Criterion</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dirty="0">
                          <a:effectLst/>
                        </a:rPr>
                        <a:t>A</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a:effectLst/>
                        </a:rPr>
                        <a:t>B </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dirty="0">
                          <a:effectLst/>
                        </a:rPr>
                        <a:t>C</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36510400"/>
                  </a:ext>
                </a:extLst>
              </a:tr>
              <a:tr h="486208">
                <a:tc>
                  <a:txBody>
                    <a:bodyPr/>
                    <a:lstStyle/>
                    <a:p>
                      <a:pPr marL="0" marR="0" algn="l">
                        <a:spcBef>
                          <a:spcPts val="600"/>
                        </a:spcBef>
                        <a:spcAft>
                          <a:spcPts val="600"/>
                        </a:spcAft>
                      </a:pPr>
                      <a:r>
                        <a:rPr lang="en-US" sz="1800" dirty="0">
                          <a:effectLst/>
                          <a:latin typeface="Times New Roman" panose="02020603050405020304" pitchFamily="18" charset="0"/>
                          <a:cs typeface="Times New Roman" panose="02020603050405020304" pitchFamily="18" charset="0"/>
                        </a:rPr>
                        <a:t>Tokens available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a:effectLst/>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a:effectLst/>
                        </a:rPr>
                        <a:t>2</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600" dirty="0">
                          <a:effectLst/>
                        </a:rPr>
                        <a:t>3</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74067609"/>
                  </a:ext>
                </a:extLst>
              </a:tr>
            </a:tbl>
          </a:graphicData>
        </a:graphic>
      </p:graphicFrame>
      <p:sp>
        <p:nvSpPr>
          <p:cNvPr id="3" name="TextBox 2">
            <a:extLst>
              <a:ext uri="{FF2B5EF4-FFF2-40B4-BE49-F238E27FC236}">
                <a16:creationId xmlns:a16="http://schemas.microsoft.com/office/drawing/2014/main" id="{1B6E81D6-BF55-4DBA-B730-4954761B3BDD}"/>
              </a:ext>
            </a:extLst>
          </p:cNvPr>
          <p:cNvSpPr txBox="1"/>
          <p:nvPr/>
        </p:nvSpPr>
        <p:spPr>
          <a:xfrm>
            <a:off x="1559293" y="2329314"/>
            <a:ext cx="8903368" cy="3416320"/>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Tokens are ‘free passes’ :   they are the ‘currency’ that students can use to submit work late.  The student’s choice of target grade determines how many tokens they can use. </a:t>
            </a:r>
          </a:p>
          <a:p>
            <a:endParaRPr lang="en-US" sz="2400" dirty="0">
              <a:latin typeface="Times New Roman" panose="02020603050405020304" pitchFamily="18" charset="0"/>
              <a:cs typeface="Times New Roman" panose="02020603050405020304" pitchFamily="18" charset="0"/>
            </a:endParaRPr>
          </a:p>
          <a:p>
            <a:r>
              <a:rPr lang="en-US" sz="2400" kern="1200" dirty="0">
                <a:solidFill>
                  <a:schemeClr val="tx1"/>
                </a:solidFill>
                <a:latin typeface="Times New Roman" panose="02020603050405020304" pitchFamily="18" charset="0"/>
                <a:cs typeface="Times New Roman" panose="02020603050405020304" pitchFamily="18" charset="0"/>
              </a:rPr>
              <a:t>Tokens are equalizers:  they do not penalize students whose family demands might affect on-time submission of work</a:t>
            </a:r>
          </a:p>
          <a:p>
            <a:endParaRPr lang="en-US" sz="2400" kern="1200" dirty="0">
              <a:solidFill>
                <a:schemeClr val="tx1"/>
              </a:solidFill>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By the end of the term, only 5 students (out of 58) had used a token each.</a:t>
            </a:r>
            <a:endParaRPr lang="en-US" sz="240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7457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C6E75-F82A-49CD-A55B-C2441777D12A}"/>
              </a:ext>
            </a:extLst>
          </p:cNvPr>
          <p:cNvSpPr>
            <a:spLocks noGrp="1"/>
          </p:cNvSpPr>
          <p:nvPr>
            <p:ph type="title"/>
          </p:nvPr>
        </p:nvSpPr>
        <p:spPr>
          <a:xfrm>
            <a:off x="1212783" y="694695"/>
            <a:ext cx="9905998" cy="775938"/>
          </a:xfrm>
        </p:spPr>
        <p:txBody>
          <a:bodyPr>
            <a:normAutofit fontScale="90000"/>
          </a:bodyPr>
          <a:lstStyle/>
          <a:p>
            <a:r>
              <a:rPr lang="en-US" dirty="0">
                <a:latin typeface="Times New Roman" panose="02020603050405020304" pitchFamily="18" charset="0"/>
                <a:cs typeface="Times New Roman" panose="02020603050405020304" pitchFamily="18" charset="0"/>
              </a:rPr>
              <a:t>How did students respond to contract grading?</a:t>
            </a:r>
          </a:p>
        </p:txBody>
      </p:sp>
      <p:graphicFrame>
        <p:nvGraphicFramePr>
          <p:cNvPr id="4" name="Content Placeholder 3" descr="Table illustrating how students responded to contract grading. At the beginning of the term, 32 students out of 70 students stated that A is their target grade, by middle of term the number dropped to 29 and by the end of term only 14. ">
            <a:extLst>
              <a:ext uri="{FF2B5EF4-FFF2-40B4-BE49-F238E27FC236}">
                <a16:creationId xmlns:a16="http://schemas.microsoft.com/office/drawing/2014/main" id="{02116ADD-463B-4B26-884F-9526DC9F4E78}"/>
              </a:ext>
            </a:extLst>
          </p:cNvPr>
          <p:cNvGraphicFramePr>
            <a:graphicFrameLocks noGrp="1"/>
          </p:cNvGraphicFramePr>
          <p:nvPr>
            <p:ph idx="1"/>
            <p:extLst>
              <p:ext uri="{D42A27DB-BD31-4B8C-83A1-F6EECF244321}">
                <p14:modId xmlns:p14="http://schemas.microsoft.com/office/powerpoint/2010/main" val="3235202569"/>
              </p:ext>
            </p:extLst>
          </p:nvPr>
        </p:nvGraphicFramePr>
        <p:xfrm>
          <a:off x="1212783" y="2140004"/>
          <a:ext cx="9982412" cy="1388493"/>
        </p:xfrm>
        <a:graphic>
          <a:graphicData uri="http://schemas.openxmlformats.org/drawingml/2006/table">
            <a:tbl>
              <a:tblPr firstRow="1" firstCol="1" bandRow="1">
                <a:tableStyleId>{5C22544A-7EE6-4342-B048-85BDC9FD1C3A}</a:tableStyleId>
              </a:tblPr>
              <a:tblGrid>
                <a:gridCol w="2416544">
                  <a:extLst>
                    <a:ext uri="{9D8B030D-6E8A-4147-A177-3AD203B41FA5}">
                      <a16:colId xmlns:a16="http://schemas.microsoft.com/office/drawing/2014/main" val="3082905777"/>
                    </a:ext>
                  </a:extLst>
                </a:gridCol>
                <a:gridCol w="2521238">
                  <a:extLst>
                    <a:ext uri="{9D8B030D-6E8A-4147-A177-3AD203B41FA5}">
                      <a16:colId xmlns:a16="http://schemas.microsoft.com/office/drawing/2014/main" val="3134904678"/>
                    </a:ext>
                  </a:extLst>
                </a:gridCol>
                <a:gridCol w="2522315">
                  <a:extLst>
                    <a:ext uri="{9D8B030D-6E8A-4147-A177-3AD203B41FA5}">
                      <a16:colId xmlns:a16="http://schemas.microsoft.com/office/drawing/2014/main" val="2228887879"/>
                    </a:ext>
                  </a:extLst>
                </a:gridCol>
                <a:gridCol w="2522315">
                  <a:extLst>
                    <a:ext uri="{9D8B030D-6E8A-4147-A177-3AD203B41FA5}">
                      <a16:colId xmlns:a16="http://schemas.microsoft.com/office/drawing/2014/main" val="2921927707"/>
                    </a:ext>
                  </a:extLst>
                </a:gridCol>
              </a:tblGrid>
              <a:tr h="425090">
                <a:tc>
                  <a:txBody>
                    <a:bodyPr/>
                    <a:lstStyle/>
                    <a:p>
                      <a:pPr marL="0" marR="0" algn="l">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 </a:t>
                      </a:r>
                    </a:p>
                    <a:p>
                      <a:pPr marL="0" marR="0" algn="l">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Beginning of Term</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800">
                          <a:effectLst/>
                          <a:latin typeface="Times New Roman" panose="02020603050405020304" pitchFamily="18" charset="0"/>
                          <a:cs typeface="Times New Roman" panose="02020603050405020304" pitchFamily="18" charset="0"/>
                        </a:rPr>
                        <a:t>Middle of Term</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End of term</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44288875"/>
                  </a:ext>
                </a:extLst>
              </a:tr>
              <a:tr h="205146">
                <a:tc>
                  <a:txBody>
                    <a:bodyPr/>
                    <a:lstStyle/>
                    <a:p>
                      <a:pPr marL="0" marR="0" algn="l">
                        <a:lnSpc>
                          <a:spcPct val="107000"/>
                        </a:lnSpc>
                        <a:spcBef>
                          <a:spcPts val="0"/>
                        </a:spcBef>
                        <a:spcAft>
                          <a:spcPts val="0"/>
                        </a:spcAft>
                      </a:pPr>
                      <a:r>
                        <a:rPr lang="en-US" sz="1800">
                          <a:effectLst/>
                          <a:latin typeface="Times New Roman" panose="02020603050405020304" pitchFamily="18" charset="0"/>
                          <a:cs typeface="Times New Roman" panose="02020603050405020304" pitchFamily="18" charset="0"/>
                        </a:rPr>
                        <a:t>Number of students</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a:effectLst/>
                          <a:latin typeface="Times New Roman" panose="02020603050405020304" pitchFamily="18" charset="0"/>
                          <a:cs typeface="Times New Roman" panose="02020603050405020304" pitchFamily="18" charset="0"/>
                        </a:rPr>
                        <a:t>70</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58 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49</a:t>
                      </a:r>
                    </a:p>
                  </a:txBody>
                  <a:tcPr marL="68580" marR="68580" marT="0" marB="0"/>
                </a:tc>
                <a:extLst>
                  <a:ext uri="{0D108BD9-81ED-4DB2-BD59-A6C34878D82A}">
                    <a16:rowId xmlns:a16="http://schemas.microsoft.com/office/drawing/2014/main" val="2474660268"/>
                  </a:ext>
                </a:extLst>
              </a:tr>
              <a:tr h="205146">
                <a:tc>
                  <a:txBody>
                    <a:bodyPr/>
                    <a:lstStyle/>
                    <a:p>
                      <a:pPr marL="0" marR="0" algn="l">
                        <a:lnSpc>
                          <a:spcPct val="107000"/>
                        </a:lnSpc>
                        <a:spcBef>
                          <a:spcPts val="0"/>
                        </a:spcBef>
                        <a:spcAft>
                          <a:spcPts val="0"/>
                        </a:spcAft>
                      </a:pPr>
                      <a:r>
                        <a:rPr lang="en-US" sz="1800">
                          <a:effectLst/>
                          <a:latin typeface="Times New Roman" panose="02020603050405020304" pitchFamily="18" charset="0"/>
                          <a:cs typeface="Times New Roman" panose="02020603050405020304" pitchFamily="18" charset="0"/>
                        </a:rPr>
                        <a:t>Target grade A</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a:effectLst/>
                          <a:latin typeface="Times New Roman" panose="02020603050405020304" pitchFamily="18" charset="0"/>
                          <a:cs typeface="Times New Roman" panose="02020603050405020304" pitchFamily="18" charset="0"/>
                        </a:rPr>
                        <a:t>32</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a:effectLst/>
                          <a:latin typeface="Times New Roman" panose="02020603050405020304" pitchFamily="18" charset="0"/>
                          <a:cs typeface="Times New Roman" panose="02020603050405020304" pitchFamily="18" charset="0"/>
                        </a:rPr>
                        <a:t>29</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a:effectLst/>
                          <a:latin typeface="Times New Roman" panose="02020603050405020304" pitchFamily="18" charset="0"/>
                          <a:cs typeface="Times New Roman" panose="02020603050405020304" pitchFamily="18" charset="0"/>
                        </a:rPr>
                        <a:t>14</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17724354"/>
                  </a:ext>
                </a:extLst>
              </a:tr>
              <a:tr h="205146">
                <a:tc>
                  <a:txBody>
                    <a:bodyPr/>
                    <a:lstStyle/>
                    <a:p>
                      <a:pPr marL="0" marR="0" algn="l">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Target grade B</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a:effectLst/>
                          <a:latin typeface="Times New Roman" panose="02020603050405020304" pitchFamily="18" charset="0"/>
                          <a:cs typeface="Times New Roman" panose="02020603050405020304" pitchFamily="18" charset="0"/>
                        </a:rPr>
                        <a:t>3</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6</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7</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50886908"/>
                  </a:ext>
                </a:extLst>
              </a:tr>
            </a:tbl>
          </a:graphicData>
        </a:graphic>
      </p:graphicFrame>
      <p:sp>
        <p:nvSpPr>
          <p:cNvPr id="6" name="TextBox 5">
            <a:extLst>
              <a:ext uri="{FF2B5EF4-FFF2-40B4-BE49-F238E27FC236}">
                <a16:creationId xmlns:a16="http://schemas.microsoft.com/office/drawing/2014/main" id="{939A8832-7D39-4465-BA4B-E400F960B50D}"/>
              </a:ext>
            </a:extLst>
          </p:cNvPr>
          <p:cNvSpPr txBox="1"/>
          <p:nvPr/>
        </p:nvSpPr>
        <p:spPr>
          <a:xfrm>
            <a:off x="1212783" y="4085923"/>
            <a:ext cx="9905998" cy="2585323"/>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Higher number of A’s and B’ than in a typical class.</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Students’ persistence was uneven: although before the end of the term, 29 students still had A as their target grade, by week ten only 14 completed the task that was required for target grade A (and separated it from target grade B).</a:t>
            </a:r>
          </a:p>
          <a:p>
            <a:endParaRPr lang="en-US" sz="2400" dirty="0">
              <a:latin typeface="Times New Roman" panose="02020603050405020304" pitchFamily="18" charset="0"/>
              <a:cs typeface="Times New Roman" panose="02020603050405020304" pitchFamily="18" charset="0"/>
            </a:endParaRPr>
          </a:p>
          <a:p>
            <a:endParaRPr lang="en-US" sz="180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7075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56081-923B-4D01-8357-FC79EC6AFAE3}"/>
              </a:ext>
            </a:extLst>
          </p:cNvPr>
          <p:cNvSpPr>
            <a:spLocks noGrp="1"/>
          </p:cNvSpPr>
          <p:nvPr>
            <p:ph type="title"/>
          </p:nvPr>
        </p:nvSpPr>
        <p:spPr>
          <a:xfrm>
            <a:off x="1237665" y="195006"/>
            <a:ext cx="9905998" cy="448281"/>
          </a:xfrm>
        </p:spPr>
        <p:txBody>
          <a:bodyPr>
            <a:normAutofit fontScale="90000"/>
          </a:bodyPr>
          <a:lstStyle/>
          <a:p>
            <a:r>
              <a:rPr lang="en-US" dirty="0"/>
              <a:t>References</a:t>
            </a:r>
          </a:p>
        </p:txBody>
      </p:sp>
      <p:sp>
        <p:nvSpPr>
          <p:cNvPr id="3" name="Content Placeholder 2">
            <a:extLst>
              <a:ext uri="{FF2B5EF4-FFF2-40B4-BE49-F238E27FC236}">
                <a16:creationId xmlns:a16="http://schemas.microsoft.com/office/drawing/2014/main" id="{70A36D2D-D802-4D8E-9E54-3966359E9497}"/>
              </a:ext>
            </a:extLst>
          </p:cNvPr>
          <p:cNvSpPr>
            <a:spLocks noGrp="1"/>
          </p:cNvSpPr>
          <p:nvPr>
            <p:ph idx="1"/>
          </p:nvPr>
        </p:nvSpPr>
        <p:spPr>
          <a:xfrm>
            <a:off x="856648" y="643286"/>
            <a:ext cx="10751419" cy="6113649"/>
          </a:xfrm>
        </p:spPr>
        <p:txBody>
          <a:bodyPr>
            <a:normAutofit fontScale="55000" lnSpcReduction="20000"/>
          </a:bodyPr>
          <a:lstStyle/>
          <a:p>
            <a:endParaRPr lang="en-US" sz="2900" dirty="0">
              <a:latin typeface="Times New Roman" panose="02020603050405020304" pitchFamily="18" charset="0"/>
              <a:cs typeface="Times New Roman" panose="02020603050405020304" pitchFamily="18" charset="0"/>
            </a:endParaRPr>
          </a:p>
          <a:p>
            <a:r>
              <a:rPr lang="en-US" sz="2900" dirty="0">
                <a:latin typeface="Times New Roman" panose="02020603050405020304" pitchFamily="18" charset="0"/>
                <a:cs typeface="Times New Roman" panose="02020603050405020304" pitchFamily="18" charset="0"/>
              </a:rPr>
              <a:t>Bowen, Jose Antonio, “Cognitive Wrappers: Using Metacognition and Reflection to Improve Learning.” https://teachingnaked.com/cognitive-wrappers-using-metacognition-and-reflection-to-improve-learning/</a:t>
            </a:r>
          </a:p>
          <a:p>
            <a:r>
              <a:rPr lang="en-US" sz="2900" dirty="0">
                <a:latin typeface="Times New Roman" panose="02020603050405020304" pitchFamily="18" charset="0"/>
                <a:cs typeface="Times New Roman" panose="02020603050405020304" pitchFamily="18" charset="0"/>
              </a:rPr>
              <a:t>Elbow, Peter, "A Unilateral Grading Contract to Improve Learning and Teaching [co-written with Jane </a:t>
            </a:r>
            <a:r>
              <a:rPr lang="en-US" sz="2900" dirty="0" err="1">
                <a:latin typeface="Times New Roman" panose="02020603050405020304" pitchFamily="18" charset="0"/>
                <a:cs typeface="Times New Roman" panose="02020603050405020304" pitchFamily="18" charset="0"/>
              </a:rPr>
              <a:t>Danielewicz</a:t>
            </a:r>
            <a:r>
              <a:rPr lang="en-US" sz="2900" dirty="0">
                <a:latin typeface="Times New Roman" panose="02020603050405020304" pitchFamily="18" charset="0"/>
                <a:cs typeface="Times New Roman" panose="02020603050405020304" pitchFamily="18" charset="0"/>
              </a:rPr>
              <a:t>]" (2008). </a:t>
            </a:r>
            <a:r>
              <a:rPr lang="en-US" sz="2900" i="1" dirty="0">
                <a:latin typeface="Times New Roman" panose="02020603050405020304" pitchFamily="18" charset="0"/>
                <a:cs typeface="Times New Roman" panose="02020603050405020304" pitchFamily="18" charset="0"/>
              </a:rPr>
              <a:t>College Composition and Communication. 3</a:t>
            </a:r>
            <a:r>
              <a:rPr lang="en-US" sz="2900" dirty="0">
                <a:latin typeface="Times New Roman" panose="02020603050405020304" pitchFamily="18" charset="0"/>
                <a:cs typeface="Times New Roman" panose="02020603050405020304" pitchFamily="18" charset="0"/>
              </a:rPr>
              <a:t>. Retrieved from </a:t>
            </a:r>
            <a:r>
              <a:rPr lang="en-US" sz="2900" u="sng" dirty="0">
                <a:latin typeface="Times New Roman" panose="02020603050405020304" pitchFamily="18" charset="0"/>
                <a:cs typeface="Times New Roman" panose="02020603050405020304" pitchFamily="18" charset="0"/>
                <a:hlinkClick r:id="rId2"/>
              </a:rPr>
              <a:t>https://scholarworks.umass.edu/eng_faculty_pubs/3</a:t>
            </a:r>
            <a:endParaRPr lang="en-US" sz="2900" dirty="0">
              <a:latin typeface="Times New Roman" panose="02020603050405020304" pitchFamily="18" charset="0"/>
              <a:cs typeface="Times New Roman" panose="02020603050405020304" pitchFamily="18" charset="0"/>
            </a:endParaRPr>
          </a:p>
          <a:p>
            <a:r>
              <a:rPr lang="en-US" sz="2900" dirty="0">
                <a:latin typeface="Times New Roman" panose="02020603050405020304" pitchFamily="18" charset="0"/>
                <a:cs typeface="Times New Roman" panose="02020603050405020304" pitchFamily="18" charset="0"/>
              </a:rPr>
              <a:t>Inoue, Asao B. (2019). </a:t>
            </a:r>
            <a:r>
              <a:rPr lang="en-US" sz="2900" i="1" dirty="0">
                <a:latin typeface="Times New Roman" panose="02020603050405020304" pitchFamily="18" charset="0"/>
                <a:cs typeface="Times New Roman" panose="02020603050405020304" pitchFamily="18" charset="0"/>
              </a:rPr>
              <a:t>Labor-Based Grading Contracts: Building Equity and Inclusion in the Compassionate Writing Classroom</a:t>
            </a:r>
            <a:r>
              <a:rPr lang="en-US" sz="2900" dirty="0">
                <a:latin typeface="Times New Roman" panose="02020603050405020304" pitchFamily="18" charset="0"/>
                <a:cs typeface="Times New Roman" panose="02020603050405020304" pitchFamily="18" charset="0"/>
              </a:rPr>
              <a:t>. Perspectives on Writing. The WAC Clearinghouse; University Press of Colorado. https://doi.org/10.37514/PER-B.2019.0216 </a:t>
            </a:r>
            <a:r>
              <a:rPr lang="en-US" sz="2900" u="sng" dirty="0">
                <a:latin typeface="Times New Roman" panose="02020603050405020304" pitchFamily="18" charset="0"/>
                <a:cs typeface="Times New Roman" panose="02020603050405020304" pitchFamily="18" charset="0"/>
                <a:hlinkClick r:id="rId3"/>
              </a:rPr>
              <a:t>https://wac.colostate.edu/books/perspectives/labor/</a:t>
            </a:r>
            <a:endParaRPr lang="en-US" sz="2900" dirty="0">
              <a:latin typeface="Times New Roman" panose="02020603050405020304" pitchFamily="18" charset="0"/>
              <a:cs typeface="Times New Roman" panose="02020603050405020304" pitchFamily="18" charset="0"/>
            </a:endParaRPr>
          </a:p>
          <a:p>
            <a:r>
              <a:rPr lang="en-US" sz="2900" dirty="0" err="1">
                <a:latin typeface="Times New Roman" panose="02020603050405020304" pitchFamily="18" charset="0"/>
                <a:cs typeface="Times New Roman" panose="02020603050405020304" pitchFamily="18" charset="0"/>
              </a:rPr>
              <a:t>Nilson</a:t>
            </a:r>
            <a:r>
              <a:rPr lang="en-US" sz="2900" dirty="0">
                <a:latin typeface="Times New Roman" panose="02020603050405020304" pitchFamily="18" charset="0"/>
                <a:cs typeface="Times New Roman" panose="02020603050405020304" pitchFamily="18" charset="0"/>
              </a:rPr>
              <a:t>, Linda.  </a:t>
            </a:r>
            <a:r>
              <a:rPr lang="en-US" sz="2900" i="1" dirty="0">
                <a:latin typeface="Times New Roman" panose="02020603050405020304" pitchFamily="18" charset="0"/>
                <a:cs typeface="Times New Roman" panose="02020603050405020304" pitchFamily="18" charset="0"/>
              </a:rPr>
              <a:t>Specifications Grading</a:t>
            </a:r>
            <a:r>
              <a:rPr lang="en-US" sz="2900" dirty="0">
                <a:latin typeface="Times New Roman" panose="02020603050405020304" pitchFamily="18" charset="0"/>
                <a:cs typeface="Times New Roman" panose="02020603050405020304" pitchFamily="18" charset="0"/>
              </a:rPr>
              <a:t>.  Stylus Publishing. 2015.</a:t>
            </a:r>
          </a:p>
          <a:p>
            <a:r>
              <a:rPr lang="en-US" sz="2900" dirty="0">
                <a:latin typeface="Times New Roman" panose="02020603050405020304" pitchFamily="18" charset="0"/>
                <a:cs typeface="Times New Roman" panose="02020603050405020304" pitchFamily="18" charset="0"/>
              </a:rPr>
              <a:t>__________ .  </a:t>
            </a:r>
            <a:r>
              <a:rPr lang="en-US" sz="2900" i="1" dirty="0">
                <a:latin typeface="Times New Roman" panose="02020603050405020304" pitchFamily="18" charset="0"/>
                <a:cs typeface="Times New Roman" panose="02020603050405020304" pitchFamily="18" charset="0"/>
              </a:rPr>
              <a:t>Creating Self-Regulated Learners:  Strategies to Strengthen Students’ Self-awareness and learning skills</a:t>
            </a:r>
            <a:r>
              <a:rPr lang="en-US" sz="2900" dirty="0">
                <a:latin typeface="Times New Roman" panose="02020603050405020304" pitchFamily="18" charset="0"/>
                <a:cs typeface="Times New Roman" panose="02020603050405020304" pitchFamily="18" charset="0"/>
              </a:rPr>
              <a:t>. Stylus Publishing.  2013.</a:t>
            </a:r>
          </a:p>
          <a:p>
            <a:r>
              <a:rPr lang="en-US" sz="2900" dirty="0">
                <a:latin typeface="Times New Roman" panose="02020603050405020304" pitchFamily="18" charset="0"/>
                <a:cs typeface="Times New Roman" panose="02020603050405020304" pitchFamily="18" charset="0"/>
              </a:rPr>
              <a:t>Weimer, Maryellen.  Focus on Learning, Transform Teaching. </a:t>
            </a:r>
            <a:r>
              <a:rPr lang="en-US" sz="2900" i="1" dirty="0">
                <a:latin typeface="Times New Roman" panose="02020603050405020304" pitchFamily="18" charset="0"/>
                <a:cs typeface="Times New Roman" panose="02020603050405020304" pitchFamily="18" charset="0"/>
              </a:rPr>
              <a:t>Change,</a:t>
            </a:r>
            <a:r>
              <a:rPr lang="en-US" sz="2900" dirty="0">
                <a:latin typeface="Times New Roman" panose="02020603050405020304" pitchFamily="18" charset="0"/>
                <a:cs typeface="Times New Roman" panose="02020603050405020304" pitchFamily="18" charset="0"/>
              </a:rPr>
              <a:t> Vol. 35, No. 5 (Sep. - Oct., 2003), pp. 48-54.  Accessed: 12-07-2019.</a:t>
            </a:r>
          </a:p>
          <a:p>
            <a:r>
              <a:rPr lang="en-US" sz="2900" dirty="0">
                <a:latin typeface="Times New Roman" panose="02020603050405020304" pitchFamily="18" charset="0"/>
                <a:cs typeface="Times New Roman" panose="02020603050405020304" pitchFamily="18" charset="0"/>
              </a:rPr>
              <a:t>Wirth, Karl R. and Dexter Perkins, “Learning to Learn.”  </a:t>
            </a:r>
            <a:r>
              <a:rPr lang="en-US" sz="2900" u="sng" dirty="0">
                <a:latin typeface="Times New Roman" panose="02020603050405020304" pitchFamily="18" charset="0"/>
                <a:cs typeface="Times New Roman" panose="02020603050405020304" pitchFamily="18" charset="0"/>
              </a:rPr>
              <a:t>http://www.macalester.edu/geology/wirth/CourseMaterials.html</a:t>
            </a:r>
            <a:endParaRPr lang="en-US" sz="2900" dirty="0">
              <a:latin typeface="Times New Roman" panose="02020603050405020304" pitchFamily="18" charset="0"/>
              <a:cs typeface="Times New Roman" panose="02020603050405020304" pitchFamily="18" charset="0"/>
            </a:endParaRPr>
          </a:p>
          <a:p>
            <a:r>
              <a:rPr lang="en-US" sz="2900" dirty="0">
                <a:latin typeface="Times New Roman" panose="02020603050405020304" pitchFamily="18" charset="0"/>
                <a:cs typeface="Times New Roman" panose="02020603050405020304" pitchFamily="18" charset="0"/>
              </a:rPr>
              <a:t>Zimmerman, Barry J.  “Becoming a Self-Regulated Learner.”  </a:t>
            </a:r>
            <a:r>
              <a:rPr lang="en-US" sz="2900" i="1" dirty="0">
                <a:latin typeface="Times New Roman" panose="02020603050405020304" pitchFamily="18" charset="0"/>
                <a:cs typeface="Times New Roman" panose="02020603050405020304" pitchFamily="18" charset="0"/>
              </a:rPr>
              <a:t>Theory Into Practice.</a:t>
            </a:r>
            <a:r>
              <a:rPr lang="en-US" sz="2900" dirty="0">
                <a:latin typeface="Times New Roman" panose="02020603050405020304" pitchFamily="18" charset="0"/>
                <a:cs typeface="Times New Roman" panose="02020603050405020304" pitchFamily="18" charset="0"/>
              </a:rPr>
              <a:t> June 2002</a:t>
            </a:r>
          </a:p>
          <a:p>
            <a:r>
              <a:rPr lang="en-US" sz="2900" dirty="0">
                <a:latin typeface="Times New Roman" panose="02020603050405020304" pitchFamily="18" charset="0"/>
                <a:cs typeface="Times New Roman" panose="02020603050405020304" pitchFamily="18" charset="0"/>
              </a:rPr>
              <a:t>Zimmerman, Barry J., A. Moylan, J. </a:t>
            </a:r>
            <a:r>
              <a:rPr lang="en-US" sz="2900" dirty="0" err="1">
                <a:latin typeface="Times New Roman" panose="02020603050405020304" pitchFamily="18" charset="0"/>
                <a:cs typeface="Times New Roman" panose="02020603050405020304" pitchFamily="18" charset="0"/>
              </a:rPr>
              <a:t>Hudesman</a:t>
            </a:r>
            <a:r>
              <a:rPr lang="en-US" sz="2900" dirty="0">
                <a:latin typeface="Times New Roman" panose="02020603050405020304" pitchFamily="18" charset="0"/>
                <a:cs typeface="Times New Roman" panose="02020603050405020304" pitchFamily="18" charset="0"/>
              </a:rPr>
              <a:t>, N. White, &amp; B. </a:t>
            </a:r>
            <a:r>
              <a:rPr lang="en-US" sz="2900" dirty="0" err="1">
                <a:latin typeface="Times New Roman" panose="02020603050405020304" pitchFamily="18" charset="0"/>
                <a:cs typeface="Times New Roman" panose="02020603050405020304" pitchFamily="18" charset="0"/>
              </a:rPr>
              <a:t>Flugman</a:t>
            </a:r>
            <a:r>
              <a:rPr lang="en-US" sz="2900" dirty="0">
                <a:latin typeface="Times New Roman" panose="02020603050405020304" pitchFamily="18" charset="0"/>
                <a:cs typeface="Times New Roman" panose="02020603050405020304" pitchFamily="18" charset="0"/>
              </a:rPr>
              <a:t>, “Enhancing self-reflection and mathematics achievement of at-risk urban technical college students,” </a:t>
            </a:r>
            <a:r>
              <a:rPr lang="en-US" sz="2900" i="1" dirty="0">
                <a:latin typeface="Times New Roman" panose="02020603050405020304" pitchFamily="18" charset="0"/>
                <a:cs typeface="Times New Roman" panose="02020603050405020304" pitchFamily="18" charset="0"/>
              </a:rPr>
              <a:t>Psychological Test and Assessment Modeling</a:t>
            </a:r>
            <a:r>
              <a:rPr lang="en-US" sz="2900" dirty="0">
                <a:latin typeface="Times New Roman" panose="02020603050405020304" pitchFamily="18" charset="0"/>
                <a:cs typeface="Times New Roman" panose="02020603050405020304" pitchFamily="18" charset="0"/>
              </a:rPr>
              <a:t>, Volume 53, 2011 (1), 141-160.</a:t>
            </a:r>
          </a:p>
          <a:p>
            <a:pPr marL="0" indent="0">
              <a:buNone/>
            </a:pPr>
            <a:endParaRPr lang="en-US" dirty="0"/>
          </a:p>
        </p:txBody>
      </p:sp>
    </p:spTree>
    <p:extLst>
      <p:ext uri="{BB962C8B-B14F-4D97-AF65-F5344CB8AC3E}">
        <p14:creationId xmlns:p14="http://schemas.microsoft.com/office/powerpoint/2010/main" val="4288862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1364</TotalTime>
  <Words>1123</Words>
  <Application>Microsoft Macintosh PowerPoint</Application>
  <PresentationFormat>Widescreen</PresentationFormat>
  <Paragraphs>156</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Times New Roman</vt:lpstr>
      <vt:lpstr>Tw Cen MT</vt:lpstr>
      <vt:lpstr>Wingdings</vt:lpstr>
      <vt:lpstr>Circuit</vt:lpstr>
      <vt:lpstr>Contract grading in Introductory Linguistics: Creating motivated self-learners</vt:lpstr>
      <vt:lpstr>PowerPoint Presentation</vt:lpstr>
      <vt:lpstr>Contract grading at a glance</vt:lpstr>
      <vt:lpstr>PowerPoint Presentation</vt:lpstr>
      <vt:lpstr>PowerPoint Presentation</vt:lpstr>
      <vt:lpstr>PowerPoint Presentation</vt:lpstr>
      <vt:lpstr>Student comments </vt:lpstr>
      <vt:lpstr>PowerPoint Presentation</vt:lpstr>
      <vt:lpstr>PowerPoint Presentation</vt:lpstr>
      <vt:lpstr>How did students respond to contract grading?</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Cornelia Paraskevas</dc:creator>
  <cp:lastModifiedBy>Michal Temkin Martinez</cp:lastModifiedBy>
  <cp:revision>51</cp:revision>
  <dcterms:created xsi:type="dcterms:W3CDTF">2021-01-03T15:57:07Z</dcterms:created>
  <dcterms:modified xsi:type="dcterms:W3CDTF">2021-01-05T00:32:03Z</dcterms:modified>
</cp:coreProperties>
</file>