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3" r:id="rId5"/>
    <p:sldId id="270" r:id="rId6"/>
    <p:sldId id="272" r:id="rId7"/>
    <p:sldId id="260" r:id="rId8"/>
    <p:sldId id="261" r:id="rId9"/>
    <p:sldId id="263" r:id="rId10"/>
    <p:sldId id="264"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660"/>
  </p:normalViewPr>
  <p:slideViewPr>
    <p:cSldViewPr snapToGrid="0">
      <p:cViewPr>
        <p:scale>
          <a:sx n="92" d="100"/>
          <a:sy n="92" d="100"/>
        </p:scale>
        <p:origin x="-660"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12/31/2020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12/31/2020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12/31/2020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Journaling about progress and errors</a:t>
            </a:r>
            <a:endParaRPr lang="en-US" dirty="0"/>
          </a:p>
        </p:txBody>
      </p:sp>
      <p:sp>
        <p:nvSpPr>
          <p:cNvPr id="3" name="Subtitle 2"/>
          <p:cNvSpPr>
            <a:spLocks noGrp="1"/>
          </p:cNvSpPr>
          <p:nvPr>
            <p:ph type="subTitle" idx="1"/>
          </p:nvPr>
        </p:nvSpPr>
        <p:spPr/>
        <p:txBody>
          <a:bodyPr/>
          <a:lstStyle/>
          <a:p>
            <a:r>
              <a:rPr lang="en-US" dirty="0" smtClean="0"/>
              <a:t>Dawn Nordquist	</a:t>
            </a:r>
          </a:p>
          <a:p>
            <a:r>
              <a:rPr lang="en-US" dirty="0" smtClean="0"/>
              <a:t>University of New Mexico</a:t>
            </a:r>
            <a:endParaRPr lang="en-US" dirty="0"/>
          </a:p>
        </p:txBody>
      </p:sp>
    </p:spTree>
    <p:extLst>
      <p:ext uri="{BB962C8B-B14F-4D97-AF65-F5344CB8AC3E}">
        <p14:creationId xmlns:p14="http://schemas.microsoft.com/office/powerpoint/2010/main" val="18892913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Background</a:t>
            </a:r>
            <a:br>
              <a:rPr lang="en-US" dirty="0" smtClean="0"/>
            </a:br>
            <a:r>
              <a:rPr lang="en-US" dirty="0"/>
              <a:t/>
            </a:r>
            <a:br>
              <a:rPr lang="en-US" dirty="0"/>
            </a:b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Mixture of LING majors and majors from Foreign Languages, Speech &amp; Hearing Sciences</a:t>
            </a:r>
          </a:p>
          <a:p>
            <a:r>
              <a:rPr lang="en-US" dirty="0"/>
              <a:t>Remotely-Scheduled </a:t>
            </a:r>
            <a:endParaRPr lang="en-US" dirty="0" smtClean="0"/>
          </a:p>
          <a:p>
            <a:r>
              <a:rPr lang="en-US" dirty="0" smtClean="0"/>
              <a:t>Active learning interspersed with short lectures</a:t>
            </a:r>
          </a:p>
          <a:p>
            <a:r>
              <a:rPr lang="en-US" dirty="0"/>
              <a:t>ECURE Fellow &amp; Student Experience Project Fellow</a:t>
            </a:r>
          </a:p>
          <a:p>
            <a:pPr marL="0" indent="0">
              <a:buNone/>
            </a:pPr>
            <a:endParaRPr lang="en-US" dirty="0" smtClean="0"/>
          </a:p>
        </p:txBody>
      </p:sp>
      <p:sp>
        <p:nvSpPr>
          <p:cNvPr id="4" name="Text Placeholder 3"/>
          <p:cNvSpPr>
            <a:spLocks noGrp="1"/>
          </p:cNvSpPr>
          <p:nvPr>
            <p:ph type="body" sz="half" idx="2"/>
          </p:nvPr>
        </p:nvSpPr>
        <p:spPr/>
        <p:txBody>
          <a:bodyPr>
            <a:normAutofit/>
          </a:bodyPr>
          <a:lstStyle/>
          <a:p>
            <a:r>
              <a:rPr lang="en-US" sz="1800" dirty="0"/>
              <a:t>Fall 2020 Courses:  </a:t>
            </a:r>
          </a:p>
          <a:p>
            <a:pPr marL="285750" indent="-285750">
              <a:buFont typeface="Arial" panose="020B0604020202020204" pitchFamily="34" charset="0"/>
              <a:buChar char="•"/>
            </a:pPr>
            <a:r>
              <a:rPr lang="en-US" sz="1800" i="1" dirty="0" smtClean="0"/>
              <a:t>Introduction </a:t>
            </a:r>
            <a:r>
              <a:rPr lang="en-US" sz="1800" i="1" dirty="0"/>
              <a:t>to Linguistic Analysis</a:t>
            </a:r>
          </a:p>
          <a:p>
            <a:pPr marL="285750" indent="-285750">
              <a:buFont typeface="Arial" panose="020B0604020202020204" pitchFamily="34" charset="0"/>
              <a:buChar char="•"/>
            </a:pPr>
            <a:r>
              <a:rPr lang="en-US" sz="1800" i="1" dirty="0" smtClean="0"/>
              <a:t>Grammatical </a:t>
            </a:r>
            <a:r>
              <a:rPr lang="en-US" sz="1800" i="1" dirty="0"/>
              <a:t>Analysis</a:t>
            </a:r>
            <a:endParaRPr lang="en-US" sz="1800" i="1" dirty="0"/>
          </a:p>
        </p:txBody>
      </p:sp>
    </p:spTree>
    <p:extLst>
      <p:ext uri="{BB962C8B-B14F-4D97-AF65-F5344CB8AC3E}">
        <p14:creationId xmlns:p14="http://schemas.microsoft.com/office/powerpoint/2010/main" val="2965073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Summer 2020 workshops</a:t>
            </a:r>
            <a:endParaRPr lang="en-US" dirty="0"/>
          </a:p>
        </p:txBody>
      </p:sp>
      <p:sp>
        <p:nvSpPr>
          <p:cNvPr id="3" name="Text Placeholder 2"/>
          <p:cNvSpPr>
            <a:spLocks noGrp="1"/>
          </p:cNvSpPr>
          <p:nvPr>
            <p:ph type="body" idx="1"/>
          </p:nvPr>
        </p:nvSpPr>
        <p:spPr/>
        <p:txBody>
          <a:bodyPr>
            <a:normAutofit fontScale="85000" lnSpcReduction="20000"/>
          </a:bodyPr>
          <a:lstStyle/>
          <a:p>
            <a:r>
              <a:rPr lang="en-US" dirty="0"/>
              <a:t>Expanding Course-Based Undergraduate Research </a:t>
            </a:r>
            <a:r>
              <a:rPr lang="en-US" dirty="0" smtClean="0"/>
              <a:t>Experiences (ECURE) </a:t>
            </a:r>
            <a:endParaRPr lang="en-US" dirty="0"/>
          </a:p>
        </p:txBody>
      </p:sp>
      <p:sp>
        <p:nvSpPr>
          <p:cNvPr id="4" name="Content Placeholder 3"/>
          <p:cNvSpPr>
            <a:spLocks noGrp="1"/>
          </p:cNvSpPr>
          <p:nvPr>
            <p:ph sz="half" idx="2"/>
          </p:nvPr>
        </p:nvSpPr>
        <p:spPr/>
        <p:txBody>
          <a:bodyPr>
            <a:normAutofit/>
          </a:bodyPr>
          <a:lstStyle/>
          <a:p>
            <a:r>
              <a:rPr lang="en-US" dirty="0"/>
              <a:t>High </a:t>
            </a:r>
            <a:r>
              <a:rPr lang="en-US" dirty="0" smtClean="0"/>
              <a:t>Impact Practices</a:t>
            </a:r>
          </a:p>
          <a:p>
            <a:r>
              <a:rPr lang="en-US" dirty="0" smtClean="0"/>
              <a:t>Greater gains for structurally disadvantaged groups </a:t>
            </a:r>
            <a:r>
              <a:rPr lang="en-US" dirty="0"/>
              <a:t>(</a:t>
            </a:r>
            <a:r>
              <a:rPr lang="en-US" dirty="0" err="1"/>
              <a:t>Kuh</a:t>
            </a:r>
            <a:r>
              <a:rPr lang="en-US" dirty="0"/>
              <a:t> 2008)</a:t>
            </a:r>
            <a:endParaRPr lang="en-US" dirty="0" smtClean="0"/>
          </a:p>
          <a:p>
            <a:r>
              <a:rPr lang="en-US" dirty="0" smtClean="0"/>
              <a:t>Writing across the curriculum </a:t>
            </a:r>
          </a:p>
          <a:p>
            <a:pPr marL="0" indent="0">
              <a:buNone/>
            </a:pPr>
            <a:endParaRPr lang="en-US" dirty="0"/>
          </a:p>
        </p:txBody>
      </p:sp>
      <p:sp>
        <p:nvSpPr>
          <p:cNvPr id="5" name="Text Placeholder 4"/>
          <p:cNvSpPr>
            <a:spLocks noGrp="1"/>
          </p:cNvSpPr>
          <p:nvPr>
            <p:ph type="body" sz="quarter" idx="3"/>
          </p:nvPr>
        </p:nvSpPr>
        <p:spPr/>
        <p:txBody>
          <a:bodyPr/>
          <a:lstStyle/>
          <a:p>
            <a:r>
              <a:rPr lang="en-US" dirty="0" smtClean="0"/>
              <a:t>Student experience Project (SEP)</a:t>
            </a:r>
            <a:endParaRPr lang="en-US" dirty="0"/>
          </a:p>
        </p:txBody>
      </p:sp>
      <p:sp>
        <p:nvSpPr>
          <p:cNvPr id="6" name="Content Placeholder 5"/>
          <p:cNvSpPr>
            <a:spLocks noGrp="1"/>
          </p:cNvSpPr>
          <p:nvPr>
            <p:ph sz="quarter" idx="4"/>
          </p:nvPr>
        </p:nvSpPr>
        <p:spPr/>
        <p:txBody>
          <a:bodyPr>
            <a:normAutofit/>
          </a:bodyPr>
          <a:lstStyle/>
          <a:p>
            <a:r>
              <a:rPr lang="en-US" dirty="0" smtClean="0"/>
              <a:t>Cultivate a Growth Mindset (</a:t>
            </a:r>
            <a:r>
              <a:rPr lang="en-US" dirty="0"/>
              <a:t>Canning, E., </a:t>
            </a:r>
            <a:r>
              <a:rPr lang="en-US" dirty="0" err="1"/>
              <a:t>Muenks</a:t>
            </a:r>
            <a:r>
              <a:rPr lang="en-US" dirty="0"/>
              <a:t>, K., Green, D., &amp; Murphy, M. 2019</a:t>
            </a:r>
            <a:r>
              <a:rPr lang="en-US" dirty="0" smtClean="0"/>
              <a:t>)  </a:t>
            </a:r>
          </a:p>
          <a:p>
            <a:r>
              <a:rPr lang="en-US" dirty="0" smtClean="0"/>
              <a:t>Signal Social Belonging (</a:t>
            </a:r>
            <a:r>
              <a:rPr lang="en-US" dirty="0"/>
              <a:t>Walton, </a:t>
            </a:r>
            <a:r>
              <a:rPr lang="en-US" dirty="0" err="1" smtClean="0"/>
              <a:t>Logel</a:t>
            </a:r>
            <a:r>
              <a:rPr lang="en-US" dirty="0" smtClean="0"/>
              <a:t>, </a:t>
            </a:r>
            <a:r>
              <a:rPr lang="en-US" dirty="0"/>
              <a:t>Peach, </a:t>
            </a:r>
            <a:r>
              <a:rPr lang="en-US" dirty="0" smtClean="0"/>
              <a:t>&amp; </a:t>
            </a:r>
            <a:r>
              <a:rPr lang="en-US" dirty="0" err="1" smtClean="0"/>
              <a:t>Zanna</a:t>
            </a:r>
            <a:r>
              <a:rPr lang="en-US" dirty="0" smtClean="0"/>
              <a:t>, 2014) </a:t>
            </a:r>
          </a:p>
          <a:p>
            <a:pPr marL="0" indent="0">
              <a:buNone/>
            </a:pPr>
            <a:endParaRPr lang="en-US" dirty="0"/>
          </a:p>
        </p:txBody>
      </p:sp>
    </p:spTree>
    <p:extLst>
      <p:ext uri="{BB962C8B-B14F-4D97-AF65-F5344CB8AC3E}">
        <p14:creationId xmlns:p14="http://schemas.microsoft.com/office/powerpoint/2010/main" val="2587162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Journaling</a:t>
            </a:r>
            <a:endParaRPr lang="en-US" dirty="0"/>
          </a:p>
        </p:txBody>
      </p:sp>
      <p:sp>
        <p:nvSpPr>
          <p:cNvPr id="3" name="Content Placeholder 2"/>
          <p:cNvSpPr>
            <a:spLocks noGrp="1"/>
          </p:cNvSpPr>
          <p:nvPr>
            <p:ph idx="1"/>
          </p:nvPr>
        </p:nvSpPr>
        <p:spPr/>
        <p:txBody>
          <a:bodyPr/>
          <a:lstStyle/>
          <a:p>
            <a:endParaRPr lang="en-US" dirty="0" smtClean="0"/>
          </a:p>
          <a:p>
            <a:r>
              <a:rPr lang="en-US" dirty="0"/>
              <a:t>Normalize mistakes as part of linguistic </a:t>
            </a:r>
            <a:r>
              <a:rPr lang="en-US" dirty="0" smtClean="0"/>
              <a:t>analysis</a:t>
            </a:r>
          </a:p>
          <a:p>
            <a:r>
              <a:rPr lang="en-US" dirty="0" smtClean="0"/>
              <a:t>Formative Assessment </a:t>
            </a:r>
            <a:r>
              <a:rPr lang="en-US" i="1" dirty="0" smtClean="0"/>
              <a:t>for</a:t>
            </a:r>
            <a:r>
              <a:rPr lang="en-US" dirty="0" smtClean="0"/>
              <a:t> learning (</a:t>
            </a:r>
            <a:r>
              <a:rPr lang="en-US" dirty="0" err="1" smtClean="0"/>
              <a:t>Vonderwell</a:t>
            </a:r>
            <a:r>
              <a:rPr lang="en-US" dirty="0" smtClean="0"/>
              <a:t> &amp; </a:t>
            </a:r>
            <a:r>
              <a:rPr lang="en-US" dirty="0" err="1"/>
              <a:t>Boboc</a:t>
            </a:r>
            <a:r>
              <a:rPr lang="en-US" dirty="0"/>
              <a:t> </a:t>
            </a:r>
            <a:r>
              <a:rPr lang="en-US" dirty="0" smtClean="0"/>
              <a:t>2013)</a:t>
            </a:r>
          </a:p>
          <a:p>
            <a:r>
              <a:rPr lang="en-US" dirty="0" smtClean="0"/>
              <a:t>Eschew Anglo normative writing expectations (Inoue 2019)</a:t>
            </a:r>
          </a:p>
          <a:p>
            <a:r>
              <a:rPr lang="en-US" dirty="0" smtClean="0"/>
              <a:t>Transparent list of skills to master (</a:t>
            </a:r>
            <a:r>
              <a:rPr lang="en-US" dirty="0" err="1" smtClean="0"/>
              <a:t>Zuraw</a:t>
            </a:r>
            <a:r>
              <a:rPr lang="en-US" dirty="0" smtClean="0"/>
              <a:t>,  Aly, </a:t>
            </a:r>
            <a:r>
              <a:rPr lang="en-US" dirty="0"/>
              <a:t>Lin, </a:t>
            </a:r>
            <a:r>
              <a:rPr lang="en-US" dirty="0" smtClean="0"/>
              <a:t>&amp; Royer 2019)</a:t>
            </a:r>
          </a:p>
          <a:p>
            <a:pPr marL="0" indent="0">
              <a:buNone/>
            </a:pPr>
            <a:endParaRPr lang="en-US" dirty="0" smtClean="0"/>
          </a:p>
        </p:txBody>
      </p:sp>
    </p:spTree>
    <p:extLst>
      <p:ext uri="{BB962C8B-B14F-4D97-AF65-F5344CB8AC3E}">
        <p14:creationId xmlns:p14="http://schemas.microsoft.com/office/powerpoint/2010/main" val="455952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e have now completed the main section on morphology. Address these points in your journal entry, reflecting on:&#10;&#10;what you have learned.  Be specific here.  Name at least two concepts that you feel that you have mastered in morphology&#10;what mistakes were helpful to your learning.  Be very specific in terms of a worksheet, a homework problem where you made a mistake but it provided clarity for you.  (I valued mistakes very much as I began to learn linguistics and want you to see them as learning opportunities!)  Name at least two places in the exercises (homework or worksheets) where you found clarity on at least two concepts in morphology.&#10;what you might still need help on.  If you feel confident in your understanding, great!  If not, let me know the biggest gap in your knowledge.&#10;how the content of the class relates back to your original journal post about your goals and motivations for taking this class.&#10;NOTE: Journals are private.  Only the instructor will view your journal entry.  DUE:  Monday, September 7th by 10:59 AM.  I keep journal entries open until I am done grading, so you have some leeway, but that leeway won't be much more than about 24 hours.  " title="Journal #2 Morphology Journal Assignmen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334" y="88323"/>
            <a:ext cx="10058400" cy="5832820"/>
          </a:xfrm>
          <a:prstGeom prst="rect">
            <a:avLst/>
          </a:prstGeom>
        </p:spPr>
      </p:pic>
    </p:spTree>
    <p:extLst>
      <p:ext uri="{BB962C8B-B14F-4D97-AF65-F5344CB8AC3E}">
        <p14:creationId xmlns:p14="http://schemas.microsoft.com/office/powerpoint/2010/main" val="9991302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observations</a:t>
            </a:r>
            <a:endParaRPr lang="en-US" dirty="0"/>
          </a:p>
        </p:txBody>
      </p:sp>
      <p:sp>
        <p:nvSpPr>
          <p:cNvPr id="3" name="Text Placeholder 2"/>
          <p:cNvSpPr>
            <a:spLocks noGrp="1"/>
          </p:cNvSpPr>
          <p:nvPr>
            <p:ph type="body" idx="1"/>
          </p:nvPr>
        </p:nvSpPr>
        <p:spPr/>
        <p:txBody>
          <a:bodyPr/>
          <a:lstStyle/>
          <a:p>
            <a:r>
              <a:rPr lang="en-US" dirty="0" smtClean="0"/>
              <a:t>Revelations	</a:t>
            </a:r>
            <a:endParaRPr lang="en-US" dirty="0"/>
          </a:p>
        </p:txBody>
      </p:sp>
      <p:sp>
        <p:nvSpPr>
          <p:cNvPr id="4" name="Content Placeholder 3"/>
          <p:cNvSpPr>
            <a:spLocks noGrp="1"/>
          </p:cNvSpPr>
          <p:nvPr>
            <p:ph sz="half" idx="2"/>
          </p:nvPr>
        </p:nvSpPr>
        <p:spPr/>
        <p:txBody>
          <a:bodyPr>
            <a:normAutofit fontScale="92500" lnSpcReduction="10000"/>
          </a:bodyPr>
          <a:lstStyle/>
          <a:p>
            <a:r>
              <a:rPr lang="en-US" dirty="0"/>
              <a:t>Students will write that they have mastered a skill and in their discussion reveal gaps in knowledge (see Anderson [2016: e287] for similar finding</a:t>
            </a:r>
            <a:r>
              <a:rPr lang="en-US" dirty="0" smtClean="0"/>
              <a:t>)</a:t>
            </a:r>
          </a:p>
          <a:p>
            <a:r>
              <a:rPr lang="en-US" dirty="0" smtClean="0"/>
              <a:t>Difficulty on reflecting on mistakes</a:t>
            </a:r>
          </a:p>
          <a:p>
            <a:r>
              <a:rPr lang="en-US" i="1" dirty="0" smtClean="0"/>
              <a:t>“I need to study harder” -  “I didn’t read instructions”  - “I made silly mistakes”</a:t>
            </a:r>
          </a:p>
          <a:p>
            <a:endParaRPr lang="en-US" dirty="0"/>
          </a:p>
        </p:txBody>
      </p:sp>
      <p:sp>
        <p:nvSpPr>
          <p:cNvPr id="5" name="Text Placeholder 4"/>
          <p:cNvSpPr>
            <a:spLocks noGrp="1"/>
          </p:cNvSpPr>
          <p:nvPr>
            <p:ph type="body" sz="quarter" idx="3"/>
          </p:nvPr>
        </p:nvSpPr>
        <p:spPr/>
        <p:txBody>
          <a:bodyPr/>
          <a:lstStyle/>
          <a:p>
            <a:r>
              <a:rPr lang="en-US" dirty="0" smtClean="0"/>
              <a:t>To address</a:t>
            </a:r>
            <a:endParaRPr lang="en-US" dirty="0"/>
          </a:p>
        </p:txBody>
      </p:sp>
      <p:sp>
        <p:nvSpPr>
          <p:cNvPr id="6" name="Content Placeholder 5"/>
          <p:cNvSpPr>
            <a:spLocks noGrp="1"/>
          </p:cNvSpPr>
          <p:nvPr>
            <p:ph sz="quarter" idx="4"/>
          </p:nvPr>
        </p:nvSpPr>
        <p:spPr>
          <a:xfrm>
            <a:off x="6412362" y="2821491"/>
            <a:ext cx="4645152" cy="2384353"/>
          </a:xfrm>
        </p:spPr>
        <p:txBody>
          <a:bodyPr>
            <a:normAutofit/>
          </a:bodyPr>
          <a:lstStyle/>
          <a:p>
            <a:r>
              <a:rPr lang="en-US" sz="1900" dirty="0"/>
              <a:t>Need to provide </a:t>
            </a:r>
            <a:r>
              <a:rPr lang="en-US" sz="1900" dirty="0" smtClean="0"/>
              <a:t>samples</a:t>
            </a:r>
          </a:p>
          <a:p>
            <a:r>
              <a:rPr lang="en-US" sz="1900" dirty="0" smtClean="0"/>
              <a:t>Individualized responses (Poll, Widen and Weller 2014) time-consuming for instructor </a:t>
            </a:r>
          </a:p>
          <a:p>
            <a:r>
              <a:rPr lang="en-US" sz="1900" dirty="0" smtClean="0"/>
              <a:t>Students don’t necessarily read comments</a:t>
            </a:r>
          </a:p>
          <a:p>
            <a:endParaRPr lang="en-US" dirty="0" smtClean="0"/>
          </a:p>
          <a:p>
            <a:endParaRPr lang="en-US" dirty="0"/>
          </a:p>
        </p:txBody>
      </p:sp>
    </p:spTree>
    <p:extLst>
      <p:ext uri="{BB962C8B-B14F-4D97-AF65-F5344CB8AC3E}">
        <p14:creationId xmlns:p14="http://schemas.microsoft.com/office/powerpoint/2010/main" val="1871107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Perceptions:  </a:t>
            </a:r>
            <a:br>
              <a:rPr lang="en-US" dirty="0" smtClean="0"/>
            </a:br>
            <a:endParaRPr lang="en-US" dirty="0"/>
          </a:p>
        </p:txBody>
      </p:sp>
      <p:pic>
        <p:nvPicPr>
          <p:cNvPr id="3" name="Picture 2" descr="Average 2.63&#10;Choices are the following with weights in parentheses.&#10;Very useful (1), Moderately useful (2), Occasionally useful (3), Rarely useful (4), Not at all useful (5)" title="Student Ratings of Journal Assignmen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1579" y="2218507"/>
            <a:ext cx="9670917" cy="2670416"/>
          </a:xfrm>
          <a:prstGeom prst="rect">
            <a:avLst/>
          </a:prstGeom>
        </p:spPr>
      </p:pic>
    </p:spTree>
    <p:extLst>
      <p:ext uri="{BB962C8B-B14F-4D97-AF65-F5344CB8AC3E}">
        <p14:creationId xmlns:p14="http://schemas.microsoft.com/office/powerpoint/2010/main" val="2717436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perceptions</a:t>
            </a:r>
            <a:endParaRPr lang="en-US" dirty="0"/>
          </a:p>
        </p:txBody>
      </p:sp>
      <p:pic>
        <p:nvPicPr>
          <p:cNvPr id="4" name="Picture 3" descr="Average 3.16&#10;Choices are the following with weights in parentheses.&#10;Very useful (1), Moderately useful (2), Occasionally useful (3), Rarely useful (4), Not at all useful (5)" title="Student Ratings of Journal Assignmen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1579" y="2225563"/>
            <a:ext cx="9603275" cy="2894355"/>
          </a:xfrm>
          <a:prstGeom prst="rect">
            <a:avLst/>
          </a:prstGeom>
        </p:spPr>
      </p:pic>
    </p:spTree>
    <p:extLst>
      <p:ext uri="{BB962C8B-B14F-4D97-AF65-F5344CB8AC3E}">
        <p14:creationId xmlns:p14="http://schemas.microsoft.com/office/powerpoint/2010/main" val="2118950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perceptions</a:t>
            </a:r>
            <a:endParaRPr lang="en-US" dirty="0"/>
          </a:p>
        </p:txBody>
      </p:sp>
      <p:pic>
        <p:nvPicPr>
          <p:cNvPr id="5" name="Picture 4" descr="Average 2.1&#10;Choices are the following with weights in parentheses.&#10;Very useful (1), Moderately useful (2), Occasionally useful (3), Rarely useful (4), Not at all useful (5)" title="Student Ratings of Journal Assignmen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1579" y="2238500"/>
            <a:ext cx="9617839" cy="2681596"/>
          </a:xfrm>
          <a:prstGeom prst="rect">
            <a:avLst/>
          </a:prstGeom>
        </p:spPr>
      </p:pic>
    </p:spTree>
    <p:extLst>
      <p:ext uri="{BB962C8B-B14F-4D97-AF65-F5344CB8AC3E}">
        <p14:creationId xmlns:p14="http://schemas.microsoft.com/office/powerpoint/2010/main" val="3726590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Student Perceptions</a:t>
            </a:r>
            <a:endParaRPr lang="en-US" dirty="0"/>
          </a:p>
        </p:txBody>
      </p:sp>
      <p:sp>
        <p:nvSpPr>
          <p:cNvPr id="3" name="Content Placeholder 2"/>
          <p:cNvSpPr>
            <a:spLocks noGrp="1"/>
          </p:cNvSpPr>
          <p:nvPr>
            <p:ph idx="1"/>
          </p:nvPr>
        </p:nvSpPr>
        <p:spPr/>
        <p:txBody>
          <a:bodyPr>
            <a:noAutofit/>
          </a:bodyPr>
          <a:lstStyle/>
          <a:p>
            <a:pPr marL="0" indent="0" algn="just">
              <a:buNone/>
            </a:pPr>
            <a:r>
              <a:rPr lang="en-US" sz="2200" i="1" dirty="0"/>
              <a:t>I felt like I had to scramble for things to say half of the time, especially when relating every journal to what I said in the first one. I don't like to </a:t>
            </a:r>
            <a:r>
              <a:rPr lang="en-US" sz="2200" i="1" dirty="0" err="1"/>
              <a:t>bs</a:t>
            </a:r>
            <a:r>
              <a:rPr lang="en-US" sz="2200" i="1" dirty="0"/>
              <a:t> my way through posts but I always sort of had to on that last point. It did, however, help me target the areas that I needed to practice more on, especially for exams. I even started keeping a record of "aha!" and confusion moments so I would know what to write. At first I thought that this list of things I was collecting was a hassle and a cop-out, but then I realized that for the first time in my life I was actually tracking my learning and doing something about it and in turn, yielding better results in class.</a:t>
            </a:r>
            <a:endParaRPr lang="en-US" sz="2200" i="1" dirty="0"/>
          </a:p>
        </p:txBody>
      </p:sp>
    </p:spTree>
    <p:extLst>
      <p:ext uri="{BB962C8B-B14F-4D97-AF65-F5344CB8AC3E}">
        <p14:creationId xmlns:p14="http://schemas.microsoft.com/office/powerpoint/2010/main" val="4167799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perceptions</a:t>
            </a:r>
            <a:endParaRPr lang="en-US" dirty="0"/>
          </a:p>
        </p:txBody>
      </p:sp>
      <p:sp>
        <p:nvSpPr>
          <p:cNvPr id="3" name="Text Placeholder 2"/>
          <p:cNvSpPr>
            <a:spLocks noGrp="1"/>
          </p:cNvSpPr>
          <p:nvPr>
            <p:ph type="body" idx="1"/>
          </p:nvPr>
        </p:nvSpPr>
        <p:spPr/>
        <p:txBody>
          <a:bodyPr/>
          <a:lstStyle/>
          <a:p>
            <a:r>
              <a:rPr lang="en-US" dirty="0" smtClean="0"/>
              <a:t>Positive	</a:t>
            </a:r>
            <a:endParaRPr lang="en-US" dirty="0"/>
          </a:p>
        </p:txBody>
      </p:sp>
      <p:sp>
        <p:nvSpPr>
          <p:cNvPr id="4" name="Content Placeholder 3"/>
          <p:cNvSpPr>
            <a:spLocks noGrp="1"/>
          </p:cNvSpPr>
          <p:nvPr>
            <p:ph sz="half" idx="2"/>
          </p:nvPr>
        </p:nvSpPr>
        <p:spPr/>
        <p:txBody>
          <a:bodyPr/>
          <a:lstStyle/>
          <a:p>
            <a:r>
              <a:rPr lang="en-US" dirty="0" smtClean="0"/>
              <a:t>Good for reflection </a:t>
            </a:r>
          </a:p>
          <a:p>
            <a:r>
              <a:rPr lang="en-US" dirty="0" smtClean="0"/>
              <a:t>Track progress</a:t>
            </a:r>
          </a:p>
          <a:p>
            <a:r>
              <a:rPr lang="en-US" dirty="0" smtClean="0"/>
              <a:t>Communication with instructor/review for quizzes</a:t>
            </a:r>
          </a:p>
          <a:p>
            <a:endParaRPr lang="en-US" dirty="0"/>
          </a:p>
        </p:txBody>
      </p:sp>
      <p:sp>
        <p:nvSpPr>
          <p:cNvPr id="5" name="Text Placeholder 4"/>
          <p:cNvSpPr>
            <a:spLocks noGrp="1"/>
          </p:cNvSpPr>
          <p:nvPr>
            <p:ph type="body" sz="quarter" idx="3"/>
          </p:nvPr>
        </p:nvSpPr>
        <p:spPr/>
        <p:txBody>
          <a:bodyPr/>
          <a:lstStyle/>
          <a:p>
            <a:r>
              <a:rPr lang="en-US" dirty="0" smtClean="0"/>
              <a:t>negative</a:t>
            </a:r>
            <a:endParaRPr lang="en-US" dirty="0"/>
          </a:p>
        </p:txBody>
      </p:sp>
      <p:sp>
        <p:nvSpPr>
          <p:cNvPr id="6" name="Content Placeholder 5"/>
          <p:cNvSpPr>
            <a:spLocks noGrp="1"/>
          </p:cNvSpPr>
          <p:nvPr>
            <p:ph sz="quarter" idx="4"/>
          </p:nvPr>
        </p:nvSpPr>
        <p:spPr>
          <a:xfrm>
            <a:off x="6412362" y="2821492"/>
            <a:ext cx="4645152" cy="1033536"/>
          </a:xfrm>
        </p:spPr>
        <p:txBody>
          <a:bodyPr/>
          <a:lstStyle/>
          <a:p>
            <a:r>
              <a:rPr lang="en-US" dirty="0" smtClean="0"/>
              <a:t>Time consuming</a:t>
            </a:r>
          </a:p>
          <a:p>
            <a:r>
              <a:rPr lang="en-US" dirty="0" smtClean="0"/>
              <a:t>Don’t see the relevance</a:t>
            </a:r>
          </a:p>
          <a:p>
            <a:endParaRPr lang="en-US" dirty="0"/>
          </a:p>
        </p:txBody>
      </p:sp>
      <p:sp>
        <p:nvSpPr>
          <p:cNvPr id="7" name="Text Placeholder 4"/>
          <p:cNvSpPr txBox="1">
            <a:spLocks/>
          </p:cNvSpPr>
          <p:nvPr/>
        </p:nvSpPr>
        <p:spPr>
          <a:xfrm>
            <a:off x="6412362" y="3671693"/>
            <a:ext cx="4645152" cy="802237"/>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Clr>
                <a:schemeClr val="accent1"/>
              </a:buClr>
              <a:buSzPct val="100000"/>
              <a:buFont typeface="Arial" panose="020B0604020202020204" pitchFamily="34" charset="0"/>
              <a:buNone/>
              <a:defRPr sz="2200" b="0" kern="1200" cap="all" baseline="0">
                <a:solidFill>
                  <a:schemeClr val="accent1"/>
                </a:solidFill>
                <a:effectLst/>
                <a:latin typeface="+mn-lt"/>
                <a:ea typeface="+mn-ea"/>
                <a:cs typeface="+mn-cs"/>
              </a:defRPr>
            </a:lvl1pPr>
            <a:lvl2pPr marL="457200" indent="0" algn="l" defTabSz="914400" rtl="0" eaLnBrk="1" latinLnBrk="0" hangingPunct="1">
              <a:lnSpc>
                <a:spcPct val="120000"/>
              </a:lnSpc>
              <a:spcBef>
                <a:spcPts val="500"/>
              </a:spcBef>
              <a:buClr>
                <a:schemeClr val="accent1"/>
              </a:buClr>
              <a:buSzPct val="100000"/>
              <a:buFont typeface="Arial" panose="020B0604020202020204" pitchFamily="34" charset="0"/>
              <a:buNone/>
              <a:defRPr sz="2000" b="1" kern="1200" cap="none"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accent1"/>
              </a:buClr>
              <a:buSzPct val="100000"/>
              <a:buFont typeface="Arial" panose="020B0604020202020204" pitchFamily="34" charset="0"/>
              <a:buNone/>
              <a:defRPr sz="1800" b="1" kern="120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accent1"/>
              </a:buClr>
              <a:buSzPct val="100000"/>
              <a:buFont typeface="Arial" panose="020B0604020202020204" pitchFamily="34" charset="0"/>
              <a:buNone/>
              <a:defRPr sz="1600" b="1" kern="1200" cap="none"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accent1"/>
              </a:buClr>
              <a:buSzPct val="100000"/>
              <a:buFont typeface="Arial" panose="020B0604020202020204" pitchFamily="34" charset="0"/>
              <a:buNone/>
              <a:defRPr sz="1600" b="1" kern="1200">
                <a:solidFill>
                  <a:schemeClr val="tx1"/>
                </a:solidFill>
                <a:effectLst/>
                <a:latin typeface="+mn-lt"/>
                <a:ea typeface="+mn-ea"/>
                <a:cs typeface="+mn-cs"/>
              </a:defRPr>
            </a:lvl5pPr>
            <a:lvl6pPr marL="2286000" indent="0" algn="l" defTabSz="914400" rtl="0" eaLnBrk="1" latinLnBrk="0" hangingPunct="1">
              <a:lnSpc>
                <a:spcPct val="120000"/>
              </a:lnSpc>
              <a:spcBef>
                <a:spcPts val="500"/>
              </a:spcBef>
              <a:buClr>
                <a:schemeClr val="accent1"/>
              </a:buClr>
              <a:buSzPct val="100000"/>
              <a:buFont typeface="Arial" panose="020B0604020202020204" pitchFamily="34" charset="0"/>
              <a:buNone/>
              <a:defRPr sz="1600" b="1" kern="1200">
                <a:solidFill>
                  <a:schemeClr val="tx1"/>
                </a:solidFill>
                <a:effectLst/>
                <a:latin typeface="+mn-lt"/>
                <a:ea typeface="+mn-ea"/>
                <a:cs typeface="+mn-cs"/>
              </a:defRPr>
            </a:lvl6pPr>
            <a:lvl7pPr marL="2743200" indent="0" algn="l" defTabSz="914400" rtl="0" eaLnBrk="1" latinLnBrk="0" hangingPunct="1">
              <a:lnSpc>
                <a:spcPct val="120000"/>
              </a:lnSpc>
              <a:spcBef>
                <a:spcPts val="500"/>
              </a:spcBef>
              <a:buClr>
                <a:schemeClr val="accent1"/>
              </a:buClr>
              <a:buSzPct val="100000"/>
              <a:buFont typeface="Arial" panose="020B0604020202020204" pitchFamily="34" charset="0"/>
              <a:buNone/>
              <a:defRPr sz="1600" b="1" kern="1200">
                <a:solidFill>
                  <a:schemeClr val="tx1"/>
                </a:solidFill>
                <a:effectLst/>
                <a:latin typeface="+mn-lt"/>
                <a:ea typeface="+mn-ea"/>
                <a:cs typeface="+mn-cs"/>
              </a:defRPr>
            </a:lvl7pPr>
            <a:lvl8pPr marL="3200400" indent="0" algn="l" defTabSz="914400" rtl="0" eaLnBrk="1" latinLnBrk="0" hangingPunct="1">
              <a:lnSpc>
                <a:spcPct val="120000"/>
              </a:lnSpc>
              <a:spcBef>
                <a:spcPts val="500"/>
              </a:spcBef>
              <a:buClr>
                <a:schemeClr val="accent1"/>
              </a:buClr>
              <a:buSzPct val="100000"/>
              <a:buFont typeface="Arial" panose="020B0604020202020204" pitchFamily="34" charset="0"/>
              <a:buNone/>
              <a:defRPr sz="1600" b="1" kern="1200" baseline="0">
                <a:solidFill>
                  <a:schemeClr val="tx1"/>
                </a:solidFill>
                <a:effectLst/>
                <a:latin typeface="+mn-lt"/>
                <a:ea typeface="+mn-ea"/>
                <a:cs typeface="+mn-cs"/>
              </a:defRPr>
            </a:lvl8pPr>
            <a:lvl9pPr marL="3657600" indent="0" algn="l" defTabSz="914400" rtl="0" eaLnBrk="1" latinLnBrk="0" hangingPunct="1">
              <a:lnSpc>
                <a:spcPct val="120000"/>
              </a:lnSpc>
              <a:spcBef>
                <a:spcPts val="500"/>
              </a:spcBef>
              <a:buClr>
                <a:schemeClr val="accent1"/>
              </a:buClr>
              <a:buSzPct val="100000"/>
              <a:buFont typeface="Arial" panose="020B0604020202020204" pitchFamily="34" charset="0"/>
              <a:buNone/>
              <a:defRPr sz="1600" b="1" kern="1200" baseline="0">
                <a:solidFill>
                  <a:schemeClr val="tx1"/>
                </a:solidFill>
                <a:effectLst/>
                <a:latin typeface="+mn-lt"/>
                <a:ea typeface="+mn-ea"/>
                <a:cs typeface="+mn-cs"/>
              </a:defRPr>
            </a:lvl9pPr>
          </a:lstStyle>
          <a:p>
            <a:r>
              <a:rPr lang="en-US" dirty="0" smtClean="0"/>
              <a:t>recommendations</a:t>
            </a:r>
            <a:endParaRPr lang="en-US" dirty="0"/>
          </a:p>
        </p:txBody>
      </p:sp>
      <p:sp>
        <p:nvSpPr>
          <p:cNvPr id="8" name="Content Placeholder 5"/>
          <p:cNvSpPr txBox="1">
            <a:spLocks/>
          </p:cNvSpPr>
          <p:nvPr/>
        </p:nvSpPr>
        <p:spPr>
          <a:xfrm>
            <a:off x="6409700" y="4479500"/>
            <a:ext cx="4645152" cy="1033536"/>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dirty="0" smtClean="0"/>
              <a:t>More time</a:t>
            </a:r>
          </a:p>
          <a:p>
            <a:r>
              <a:rPr lang="en-US" dirty="0" smtClean="0"/>
              <a:t>Fewer skills</a:t>
            </a:r>
          </a:p>
          <a:p>
            <a:endParaRPr lang="en-US" dirty="0" smtClean="0"/>
          </a:p>
          <a:p>
            <a:endParaRPr lang="en-US" dirty="0"/>
          </a:p>
        </p:txBody>
      </p:sp>
    </p:spTree>
    <p:extLst>
      <p:ext uri="{BB962C8B-B14F-4D97-AF65-F5344CB8AC3E}">
        <p14:creationId xmlns:p14="http://schemas.microsoft.com/office/powerpoint/2010/main" val="1212205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Spring 2021 iteration</a:t>
            </a:r>
            <a:endParaRPr lang="en-US" dirty="0"/>
          </a:p>
        </p:txBody>
      </p:sp>
      <p:sp>
        <p:nvSpPr>
          <p:cNvPr id="3" name="Content Placeholder 2"/>
          <p:cNvSpPr>
            <a:spLocks noGrp="1"/>
          </p:cNvSpPr>
          <p:nvPr>
            <p:ph idx="1"/>
          </p:nvPr>
        </p:nvSpPr>
        <p:spPr/>
        <p:txBody>
          <a:bodyPr/>
          <a:lstStyle/>
          <a:p>
            <a:r>
              <a:rPr lang="en-US" dirty="0" smtClean="0"/>
              <a:t>Highlight relevance in syllabus</a:t>
            </a:r>
          </a:p>
          <a:p>
            <a:r>
              <a:rPr lang="en-US" dirty="0" smtClean="0"/>
              <a:t>Provide time at end of class for reflection </a:t>
            </a:r>
          </a:p>
          <a:p>
            <a:r>
              <a:rPr lang="en-US" dirty="0" smtClean="0"/>
              <a:t>Fewer skills to report on (Students can select a subset)</a:t>
            </a:r>
          </a:p>
          <a:p>
            <a:r>
              <a:rPr lang="en-US" dirty="0" smtClean="0"/>
              <a:t>Fewer journal entries </a:t>
            </a:r>
          </a:p>
          <a:p>
            <a:r>
              <a:rPr lang="en-US" dirty="0" smtClean="0"/>
              <a:t>Collect data on questions related to social belonging and growth mindset (through SEP)</a:t>
            </a:r>
          </a:p>
          <a:p>
            <a:pPr marL="0" indent="0">
              <a:buNone/>
            </a:pPr>
            <a:endParaRPr lang="en-US" dirty="0" smtClean="0"/>
          </a:p>
        </p:txBody>
      </p:sp>
    </p:spTree>
    <p:extLst>
      <p:ext uri="{BB962C8B-B14F-4D97-AF65-F5344CB8AC3E}">
        <p14:creationId xmlns:p14="http://schemas.microsoft.com/office/powerpoint/2010/main" val="32350009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Autofit/>
          </a:bodyPr>
          <a:lstStyle/>
          <a:p>
            <a:r>
              <a:rPr lang="en-US" sz="1200" dirty="0" smtClean="0"/>
              <a:t>Anderson, C. 2016. Learning </a:t>
            </a:r>
            <a:r>
              <a:rPr lang="en-US" sz="1200" dirty="0"/>
              <a:t>to think like linguists: A think-aloud study of novice phonology </a:t>
            </a:r>
            <a:r>
              <a:rPr lang="en-US" sz="1200" dirty="0" smtClean="0"/>
              <a:t>students. </a:t>
            </a:r>
            <a:r>
              <a:rPr lang="en-US" sz="1200" i="1" dirty="0" smtClean="0"/>
              <a:t>Language</a:t>
            </a:r>
            <a:r>
              <a:rPr lang="en-US" sz="1200" dirty="0" smtClean="0"/>
              <a:t> 92(4).e274-e291</a:t>
            </a:r>
            <a:endParaRPr lang="en-US" sz="1200" dirty="0"/>
          </a:p>
          <a:p>
            <a:r>
              <a:rPr lang="en-US" sz="1200" dirty="0"/>
              <a:t>Canning, E., </a:t>
            </a:r>
            <a:r>
              <a:rPr lang="en-US" sz="1200" dirty="0" err="1"/>
              <a:t>Muenks</a:t>
            </a:r>
            <a:r>
              <a:rPr lang="en-US" sz="1200" dirty="0"/>
              <a:t>, K., Green, D., &amp; Murphy, M. 2019. STEM faculty who believe ability is fixed have larger racial achievement gaps and inspire less student motivation in their classes. </a:t>
            </a:r>
            <a:r>
              <a:rPr lang="en-US" sz="1200" i="1" dirty="0"/>
              <a:t>Science Advances</a:t>
            </a:r>
            <a:r>
              <a:rPr lang="en-US" sz="1200" dirty="0"/>
              <a:t> 5. eaau4734. 10.1126/sciadv.aau4734</a:t>
            </a:r>
            <a:r>
              <a:rPr lang="en-US" sz="1200" dirty="0" smtClean="0"/>
              <a:t>.</a:t>
            </a:r>
          </a:p>
          <a:p>
            <a:r>
              <a:rPr lang="en-US" sz="1200" dirty="0" smtClean="0"/>
              <a:t>Inoue</a:t>
            </a:r>
            <a:r>
              <a:rPr lang="en-US" sz="1200" dirty="0"/>
              <a:t>, A. B. (2019). Classroom writing assessment as an antiracist practice: Confronting white supremacy in the judgements of language. </a:t>
            </a:r>
            <a:r>
              <a:rPr lang="en-US" sz="1200" i="1" dirty="0"/>
              <a:t>Pedagogy 19</a:t>
            </a:r>
            <a:r>
              <a:rPr lang="en-US" sz="1200" dirty="0"/>
              <a:t>(3), 373-404. </a:t>
            </a:r>
          </a:p>
          <a:p>
            <a:r>
              <a:rPr lang="en-US" sz="1200" dirty="0" err="1"/>
              <a:t>Kuh</a:t>
            </a:r>
            <a:r>
              <a:rPr lang="en-US" sz="1200" dirty="0"/>
              <a:t>, George D. (2008). “High-impact educational practices: What they are, who has access to them, and why they matter.” AAC&amp;U, Washington, D.C.</a:t>
            </a:r>
            <a:endParaRPr lang="en-US" sz="1200" dirty="0" smtClean="0"/>
          </a:p>
          <a:p>
            <a:r>
              <a:rPr lang="en-US" sz="1200" dirty="0" smtClean="0"/>
              <a:t>Poll</a:t>
            </a:r>
            <a:r>
              <a:rPr lang="en-US" sz="1200" dirty="0"/>
              <a:t>, K., Widen, J., &amp; Weller, S. </a:t>
            </a:r>
            <a:r>
              <a:rPr lang="en-US" sz="1200" dirty="0" smtClean="0"/>
              <a:t>2014. </a:t>
            </a:r>
            <a:r>
              <a:rPr lang="en-US" sz="1200" dirty="0"/>
              <a:t>Six instructional best practices for online engagement and retention. </a:t>
            </a:r>
            <a:r>
              <a:rPr lang="en-US" sz="1200" i="1" dirty="0"/>
              <a:t>Journal of Online Doctoral Education, 1</a:t>
            </a:r>
            <a:r>
              <a:rPr lang="en-US" sz="1200" dirty="0"/>
              <a:t>(1). </a:t>
            </a:r>
            <a:endParaRPr lang="en-US" sz="1200" dirty="0" smtClean="0"/>
          </a:p>
          <a:p>
            <a:r>
              <a:rPr lang="en-US" sz="1200" dirty="0" err="1" smtClean="0"/>
              <a:t>Vonderwell</a:t>
            </a:r>
            <a:r>
              <a:rPr lang="en-US" sz="1200" dirty="0"/>
              <a:t>, S. K., &amp; </a:t>
            </a:r>
            <a:r>
              <a:rPr lang="en-US" sz="1200" dirty="0" err="1"/>
              <a:t>Boboc</a:t>
            </a:r>
            <a:r>
              <a:rPr lang="en-US" sz="1200" dirty="0"/>
              <a:t>, M. (2013). Promoting formative assessment in online teaching and learning. </a:t>
            </a:r>
            <a:r>
              <a:rPr lang="en-US" sz="1200" i="1" dirty="0" err="1"/>
              <a:t>TechTrends</a:t>
            </a:r>
            <a:r>
              <a:rPr lang="en-US" sz="1200" i="1" dirty="0"/>
              <a:t> 57</a:t>
            </a:r>
            <a:r>
              <a:rPr lang="en-US" sz="1200" dirty="0"/>
              <a:t>(4), 22-27.</a:t>
            </a:r>
          </a:p>
          <a:p>
            <a:r>
              <a:rPr lang="en-US" sz="1200" dirty="0" err="1"/>
              <a:t>Zuraw</a:t>
            </a:r>
            <a:r>
              <a:rPr lang="en-US" sz="1200" dirty="0"/>
              <a:t>, K., Aly, A.M., Lin, I., &amp; Royer, A.J. 2019. </a:t>
            </a:r>
            <a:r>
              <a:rPr lang="en-US" sz="1200" dirty="0" err="1"/>
              <a:t>Gotta</a:t>
            </a:r>
            <a:r>
              <a:rPr lang="en-US" sz="1200" dirty="0"/>
              <a:t> catch ’</a:t>
            </a:r>
            <a:r>
              <a:rPr lang="en-US" sz="1200" dirty="0" err="1"/>
              <a:t>em</a:t>
            </a:r>
            <a:r>
              <a:rPr lang="en-US" sz="1200" dirty="0"/>
              <a:t> all: Skills grading in undergraduate linguistics. </a:t>
            </a:r>
            <a:r>
              <a:rPr lang="en-US" sz="1200" i="1" dirty="0"/>
              <a:t>Language 95</a:t>
            </a:r>
            <a:r>
              <a:rPr lang="en-US" sz="1200" dirty="0"/>
              <a:t>(4).e406-e427.  </a:t>
            </a:r>
            <a:endParaRPr lang="en-US" sz="1200" dirty="0" smtClean="0"/>
          </a:p>
          <a:p>
            <a:r>
              <a:rPr lang="en-US" sz="1200" dirty="0"/>
              <a:t>Walton, </a:t>
            </a:r>
            <a:r>
              <a:rPr lang="en-US" sz="1200" dirty="0" smtClean="0"/>
              <a:t>G. </a:t>
            </a:r>
            <a:r>
              <a:rPr lang="en-US" sz="1200" dirty="0" err="1" smtClean="0"/>
              <a:t>Logel</a:t>
            </a:r>
            <a:r>
              <a:rPr lang="en-US" sz="1200" dirty="0"/>
              <a:t>, </a:t>
            </a:r>
            <a:r>
              <a:rPr lang="en-US" sz="1200" dirty="0" smtClean="0"/>
              <a:t>C., </a:t>
            </a:r>
            <a:r>
              <a:rPr lang="en-US" sz="1200" dirty="0"/>
              <a:t>Peach, </a:t>
            </a:r>
            <a:r>
              <a:rPr lang="en-US" sz="1200" dirty="0" smtClean="0"/>
              <a:t>J. </a:t>
            </a:r>
            <a:r>
              <a:rPr lang="en-US" sz="1200" dirty="0"/>
              <a:t>&amp; </a:t>
            </a:r>
            <a:r>
              <a:rPr lang="en-US" sz="1200" dirty="0" err="1"/>
              <a:t>Zanna</a:t>
            </a:r>
            <a:r>
              <a:rPr lang="en-US" sz="1200" dirty="0"/>
              <a:t>, </a:t>
            </a:r>
            <a:r>
              <a:rPr lang="en-US" sz="1200" dirty="0" smtClean="0"/>
              <a:t>M. 2014. </a:t>
            </a:r>
            <a:r>
              <a:rPr lang="en-US" sz="1200" dirty="0"/>
              <a:t>Two Brief Interventions to Mitigate a “Chilly Climate” Transform Women’s Experience, Relationships, and Achievement in </a:t>
            </a:r>
            <a:r>
              <a:rPr lang="en-US" sz="1200" dirty="0" smtClean="0"/>
              <a:t>Engineering</a:t>
            </a:r>
            <a:r>
              <a:rPr lang="en-US" sz="1200" i="1" dirty="0" smtClean="0"/>
              <a:t>. </a:t>
            </a:r>
            <a:r>
              <a:rPr lang="en-US" sz="1200" i="1" dirty="0"/>
              <a:t>Journal of Educational </a:t>
            </a:r>
            <a:r>
              <a:rPr lang="en-US" sz="1200" i="1" dirty="0" smtClean="0"/>
              <a:t>Psychology </a:t>
            </a:r>
            <a:r>
              <a:rPr lang="en-US" sz="1200" dirty="0" smtClean="0"/>
              <a:t>107(2).468-485.</a:t>
            </a:r>
            <a:endParaRPr lang="en-US" sz="1200" dirty="0"/>
          </a:p>
        </p:txBody>
      </p:sp>
    </p:spTree>
    <p:extLst>
      <p:ext uri="{BB962C8B-B14F-4D97-AF65-F5344CB8AC3E}">
        <p14:creationId xmlns:p14="http://schemas.microsoft.com/office/powerpoint/2010/main" val="729183101"/>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6071</TotalTime>
  <Words>768</Words>
  <Application>Microsoft Office PowerPoint</Application>
  <PresentationFormat>Widescreen</PresentationFormat>
  <Paragraphs>67</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Gill Sans MT</vt:lpstr>
      <vt:lpstr>Gallery</vt:lpstr>
      <vt:lpstr>Journaling about progress and errors</vt:lpstr>
      <vt:lpstr>   Background   </vt:lpstr>
      <vt:lpstr>Summer 2020 workshops</vt:lpstr>
      <vt:lpstr>Journaling</vt:lpstr>
      <vt:lpstr>PowerPoint Presentation</vt:lpstr>
      <vt:lpstr>Teacher observations</vt:lpstr>
      <vt:lpstr>Student Perceptions:   </vt:lpstr>
      <vt:lpstr>Student perceptions</vt:lpstr>
      <vt:lpstr>Student perceptions</vt:lpstr>
      <vt:lpstr>Student Perceptions</vt:lpstr>
      <vt:lpstr>Student perceptions</vt:lpstr>
      <vt:lpstr>Spring 2021 iteration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Journaling about progress and errors</dc:title>
  <dc:creator>Dawn Nordquist</dc:creator>
  <cp:lastModifiedBy>Dawn Nordquist</cp:lastModifiedBy>
  <cp:revision>28</cp:revision>
  <dcterms:created xsi:type="dcterms:W3CDTF">2020-12-31T17:52:03Z</dcterms:created>
  <dcterms:modified xsi:type="dcterms:W3CDTF">2021-01-04T23:03:14Z</dcterms:modified>
</cp:coreProperties>
</file>