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67" r:id="rId3"/>
    <p:sldId id="257" r:id="rId4"/>
    <p:sldId id="258" r:id="rId5"/>
    <p:sldId id="259" r:id="rId6"/>
    <p:sldId id="260" r:id="rId7"/>
    <p:sldId id="261" r:id="rId8"/>
    <p:sldId id="262" r:id="rId9"/>
    <p:sldId id="265"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4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43"/>
  </p:normalViewPr>
  <p:slideViewPr>
    <p:cSldViewPr snapToGrid="0" showGuides="1">
      <p:cViewPr varScale="1">
        <p:scale>
          <a:sx n="87" d="100"/>
          <a:sy n="87" d="100"/>
        </p:scale>
        <p:origin x="216" y="800"/>
      </p:cViewPr>
      <p:guideLst>
        <p:guide orient="horz" pos="26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195D7-3699-4BBA-8A94-22F48935F369}" type="datetimeFigureOut">
              <a:rPr lang="en-US" smtClean="0"/>
              <a:t>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75C307-2886-4F37-BF30-D82A4ED99032}" type="slidenum">
              <a:rPr lang="en-US" smtClean="0"/>
              <a:t>‹#›</a:t>
            </a:fld>
            <a:endParaRPr lang="en-US"/>
          </a:p>
        </p:txBody>
      </p:sp>
    </p:spTree>
    <p:extLst>
      <p:ext uri="{BB962C8B-B14F-4D97-AF65-F5344CB8AC3E}">
        <p14:creationId xmlns:p14="http://schemas.microsoft.com/office/powerpoint/2010/main" val="3701948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75C307-2886-4F37-BF30-D82A4ED99032}" type="slidenum">
              <a:rPr lang="en-US" smtClean="0"/>
              <a:t>6</a:t>
            </a:fld>
            <a:endParaRPr lang="en-US"/>
          </a:p>
        </p:txBody>
      </p:sp>
    </p:spTree>
    <p:extLst>
      <p:ext uri="{BB962C8B-B14F-4D97-AF65-F5344CB8AC3E}">
        <p14:creationId xmlns:p14="http://schemas.microsoft.com/office/powerpoint/2010/main" val="1921878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D0D0F0-FE03-4884-9D14-6CBB46930864}"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4291602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D0D0F0-FE03-4884-9D14-6CBB46930864}"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103895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D0D0F0-FE03-4884-9D14-6CBB46930864}"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3073916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D0D0F0-FE03-4884-9D14-6CBB46930864}"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83491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D0D0F0-FE03-4884-9D14-6CBB46930864}" type="datetimeFigureOut">
              <a:rPr lang="en-US" smtClean="0"/>
              <a:t>1/4/21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1749282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D0D0F0-FE03-4884-9D14-6CBB46930864}" type="datetimeFigureOut">
              <a:rPr lang="en-US" smtClean="0"/>
              <a:t>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1079941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D0D0F0-FE03-4884-9D14-6CBB46930864}" type="datetimeFigureOut">
              <a:rPr lang="en-US" smtClean="0"/>
              <a:t>1/4/21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427283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D0D0F0-FE03-4884-9D14-6CBB46930864}"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3109532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D0D0F0-FE03-4884-9D14-6CBB46930864}"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3207988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D0D0F0-FE03-4884-9D14-6CBB46930864}"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991491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D0D0F0-FE03-4884-9D14-6CBB46930864}"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94EBFB-F769-468A-A7B4-974F54E0A5D3}" type="slidenum">
              <a:rPr lang="en-US" smtClean="0"/>
              <a:t>‹#›</a:t>
            </a:fld>
            <a:endParaRPr lang="en-US"/>
          </a:p>
        </p:txBody>
      </p:sp>
    </p:spTree>
    <p:extLst>
      <p:ext uri="{BB962C8B-B14F-4D97-AF65-F5344CB8AC3E}">
        <p14:creationId xmlns:p14="http://schemas.microsoft.com/office/powerpoint/2010/main" val="198078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0D0F0-FE03-4884-9D14-6CBB46930864}" type="datetimeFigureOut">
              <a:rPr lang="en-US" smtClean="0"/>
              <a:t>1/4/21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4EBFB-F769-468A-A7B4-974F54E0A5D3}" type="slidenum">
              <a:rPr lang="en-US" smtClean="0"/>
              <a:t>‹#›</a:t>
            </a:fld>
            <a:endParaRPr lang="en-US"/>
          </a:p>
        </p:txBody>
      </p:sp>
    </p:spTree>
    <p:extLst>
      <p:ext uri="{BB962C8B-B14F-4D97-AF65-F5344CB8AC3E}">
        <p14:creationId xmlns:p14="http://schemas.microsoft.com/office/powerpoint/2010/main" val="8779777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forms/about/"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forms.gle/1ZcdJQKwKgjLMqtU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english-corpora.or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8835" y="2105890"/>
            <a:ext cx="10982037" cy="1893455"/>
          </a:xfrm>
        </p:spPr>
        <p:txBody>
          <a:bodyPr>
            <a:normAutofit/>
          </a:bodyPr>
          <a:lstStyle/>
          <a:p>
            <a:r>
              <a:rPr lang="en-US" dirty="0"/>
              <a:t>Teaching Grammaticality with Online Tools</a:t>
            </a:r>
          </a:p>
        </p:txBody>
      </p:sp>
      <p:sp>
        <p:nvSpPr>
          <p:cNvPr id="3" name="Subtitle 2"/>
          <p:cNvSpPr>
            <a:spLocks noGrp="1"/>
          </p:cNvSpPr>
          <p:nvPr>
            <p:ph type="subTitle" idx="1"/>
          </p:nvPr>
        </p:nvSpPr>
        <p:spPr>
          <a:xfrm>
            <a:off x="914400" y="4119417"/>
            <a:ext cx="10363199" cy="2396177"/>
          </a:xfrm>
        </p:spPr>
        <p:txBody>
          <a:bodyPr>
            <a:normAutofit fontScale="92500" lnSpcReduction="10000"/>
          </a:bodyPr>
          <a:lstStyle/>
          <a:p>
            <a:r>
              <a:rPr lang="en-US" dirty="0"/>
              <a:t>Beth Rapp Young, Associate Professor – byoung@ucf.edu</a:t>
            </a:r>
          </a:p>
          <a:p>
            <a:r>
              <a:rPr lang="en-US" dirty="0"/>
              <a:t>University of Central Florida, Orlando</a:t>
            </a:r>
          </a:p>
          <a:p>
            <a:endParaRPr lang="en-US" dirty="0"/>
          </a:p>
          <a:p>
            <a:r>
              <a:rPr lang="en-US" dirty="0"/>
              <a:t>Presentation Opportunities for Scholarly Teaching, Education, &amp; Resources (POSTER)</a:t>
            </a:r>
          </a:p>
          <a:p>
            <a:r>
              <a:rPr lang="en-US" dirty="0"/>
              <a:t>95</a:t>
            </a:r>
            <a:r>
              <a:rPr lang="en-US" baseline="30000" dirty="0"/>
              <a:t>th</a:t>
            </a:r>
            <a:r>
              <a:rPr lang="en-US" dirty="0"/>
              <a:t> Annual Meeting of the Linguistic Society of America</a:t>
            </a:r>
          </a:p>
          <a:p>
            <a:r>
              <a:rPr lang="en-US" dirty="0"/>
              <a:t>Saturday, January 9, 2021, 12:00 – 12:30 p.m. PST</a:t>
            </a:r>
          </a:p>
          <a:p>
            <a:endParaRPr lang="en-US" dirty="0"/>
          </a:p>
        </p:txBody>
      </p:sp>
      <p:pic>
        <p:nvPicPr>
          <p:cNvPr id="4" name="Picture 3" descr="Course header for Modern English Grammar at the University of Central Florida. In addition to the text, the image incluldes a person looking through binoculars over some shrubs, and a sentence diagram placed decoratively.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370" y="108695"/>
            <a:ext cx="7679260" cy="2081933"/>
          </a:xfrm>
          <a:prstGeom prst="rect">
            <a:avLst/>
          </a:prstGeom>
        </p:spPr>
      </p:pic>
    </p:spTree>
    <p:extLst>
      <p:ext uri="{BB962C8B-B14F-4D97-AF65-F5344CB8AC3E}">
        <p14:creationId xmlns:p14="http://schemas.microsoft.com/office/powerpoint/2010/main" val="2184138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365125"/>
            <a:ext cx="10744200" cy="558511"/>
          </a:xfrm>
        </p:spPr>
        <p:txBody>
          <a:bodyPr>
            <a:normAutofit/>
          </a:bodyPr>
          <a:lstStyle/>
          <a:p>
            <a:r>
              <a:rPr lang="en-US" sz="2400" dirty="0">
                <a:latin typeface="+mn-lt"/>
              </a:rPr>
              <a:t>Background</a:t>
            </a:r>
          </a:p>
        </p:txBody>
      </p:sp>
      <p:sp>
        <p:nvSpPr>
          <p:cNvPr id="15" name="Content Placeholder 14"/>
          <p:cNvSpPr>
            <a:spLocks noGrp="1"/>
          </p:cNvSpPr>
          <p:nvPr>
            <p:ph idx="1"/>
          </p:nvPr>
        </p:nvSpPr>
        <p:spPr>
          <a:xfrm>
            <a:off x="609600" y="1108363"/>
            <a:ext cx="11092873" cy="5384801"/>
          </a:xfrm>
        </p:spPr>
        <p:txBody>
          <a:bodyPr>
            <a:normAutofit/>
          </a:bodyPr>
          <a:lstStyle/>
          <a:p>
            <a:r>
              <a:rPr lang="en-US" sz="2000" dirty="0"/>
              <a:t>UCF is Florida’s largest public university by enrollment (71,948 students in Fall 2020). We have a linguistics minor, but no major.</a:t>
            </a:r>
          </a:p>
          <a:p>
            <a:r>
              <a:rPr lang="en-US" sz="2000" dirty="0"/>
              <a:t>I developed this assignment for Modern English Grammar, a class that I’ve taught fully online since 2000. </a:t>
            </a:r>
          </a:p>
          <a:p>
            <a:r>
              <a:rPr lang="en-US" sz="2000" dirty="0"/>
              <a:t>English majors are required to take either this class or History of the English Language. Most students who choose the grammar option plan to become technical writers or English teachers.</a:t>
            </a:r>
          </a:p>
          <a:p>
            <a:r>
              <a:rPr lang="en-US" sz="2000" dirty="0"/>
              <a:t>Most students don’t have a deep knowledge of formal grammar when they enroll. They have been taught to draw on their language intuition—which makes sense! Great writers don’t need a formal knowledge of grammar any more than great athletes need a formal knowledge of physiology.</a:t>
            </a:r>
          </a:p>
          <a:p>
            <a:r>
              <a:rPr lang="en-US" sz="2000" dirty="0"/>
              <a:t>However, sheltering students from explicit grammar knowledge--together with ingrained cultural attitudes--creates an environment where linguistic prejudice can flourish. When we encourage students to believe that their </a:t>
            </a:r>
            <a:r>
              <a:rPr lang="en-US" sz="2000" i="1" dirty="0"/>
              <a:t>preferred</a:t>
            </a:r>
            <a:r>
              <a:rPr lang="en-US" sz="2000" dirty="0"/>
              <a:t> language is also </a:t>
            </a:r>
            <a:r>
              <a:rPr lang="en-US" sz="2000" i="1" dirty="0"/>
              <a:t>the correct</a:t>
            </a:r>
            <a:r>
              <a:rPr lang="en-US" sz="2000" dirty="0"/>
              <a:t> language, they can become unduly judgmental towards other language varieties. Not good for future teachers.</a:t>
            </a:r>
          </a:p>
          <a:p>
            <a:r>
              <a:rPr lang="en-US" sz="2000" dirty="0"/>
              <a:t>One of the goals of my class is to help students see that “grammar” involves more than just error correction. I try to inspire an attitude of CURIOSITY about language and HUMILITY towards all the things we don’t know. Language that might seem unfamiliar or awkward isn’t necessarily wrong.</a:t>
            </a:r>
          </a:p>
          <a:p>
            <a:endParaRPr lang="en-US" sz="1600" dirty="0"/>
          </a:p>
          <a:p>
            <a:endParaRPr lang="en-US" sz="2000" dirty="0"/>
          </a:p>
        </p:txBody>
      </p:sp>
    </p:spTree>
    <p:extLst>
      <p:ext uri="{BB962C8B-B14F-4D97-AF65-F5344CB8AC3E}">
        <p14:creationId xmlns:p14="http://schemas.microsoft.com/office/powerpoint/2010/main" val="333226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a header for a survey on perceived grammaticality include some artistic imagery of an open book. Text below header says &quot;Rate each of the spoken English sentences below, relying on your intution and on reference texts, especially Merriam-Webster's Concise Dictionary of English Usage (MWCDEU). NOTE: Because these are all spoken utterances, punctuation and spelling are irrelevant.&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39" y="443345"/>
            <a:ext cx="10342834" cy="3241964"/>
          </a:xfrm>
          <a:prstGeom prst="rect">
            <a:avLst/>
          </a:prstGeom>
        </p:spPr>
      </p:pic>
      <p:sp>
        <p:nvSpPr>
          <p:cNvPr id="7" name="TextBox 6"/>
          <p:cNvSpPr txBox="1"/>
          <p:nvPr/>
        </p:nvSpPr>
        <p:spPr>
          <a:xfrm>
            <a:off x="600363" y="3925454"/>
            <a:ext cx="10991273" cy="2554545"/>
          </a:xfrm>
          <a:prstGeom prst="rect">
            <a:avLst/>
          </a:prstGeom>
          <a:noFill/>
        </p:spPr>
        <p:txBody>
          <a:bodyPr wrap="square" rtlCol="0">
            <a:spAutoFit/>
          </a:bodyPr>
          <a:lstStyle/>
          <a:p>
            <a:r>
              <a:rPr lang="en-US" sz="2000" dirty="0"/>
              <a:t>The assignment has two parts, each part with its own deadline, e.g. part 1 due Monday and part 2 due Friday, usually during week 2 of the semester.</a:t>
            </a:r>
          </a:p>
          <a:p>
            <a:endParaRPr lang="en-US" sz="2000" dirty="0"/>
          </a:p>
          <a:p>
            <a:r>
              <a:rPr lang="en-US" sz="2000" dirty="0"/>
              <a:t>For part 1, students review a brief reading about the concept of “grammaticality,” then take an online survey.  The survey is hosted in </a:t>
            </a:r>
            <a:r>
              <a:rPr lang="en-US" sz="2000" dirty="0">
                <a:hlinkClick r:id="rId3"/>
              </a:rPr>
              <a:t>Google Forms</a:t>
            </a:r>
            <a:r>
              <a:rPr lang="en-US" sz="2000" dirty="0"/>
              <a:t>, a free online tool that is easy to set up and embed into Canvas, the online course management system used by my university.</a:t>
            </a:r>
          </a:p>
          <a:p>
            <a:endParaRPr lang="en-US" sz="2000" dirty="0"/>
          </a:p>
          <a:p>
            <a:r>
              <a:rPr lang="en-US" sz="2000" dirty="0"/>
              <a:t>You can view an edition of this survey at </a:t>
            </a:r>
            <a:r>
              <a:rPr lang="en-US" sz="2000" dirty="0">
                <a:hlinkClick r:id="rId4"/>
              </a:rPr>
              <a:t>https://forms.gle/1ZcdJQKwKgjLMqtU6</a:t>
            </a:r>
            <a:r>
              <a:rPr lang="en-US" sz="2000" dirty="0"/>
              <a:t> </a:t>
            </a:r>
          </a:p>
        </p:txBody>
      </p:sp>
    </p:spTree>
    <p:extLst>
      <p:ext uri="{BB962C8B-B14F-4D97-AF65-F5344CB8AC3E}">
        <p14:creationId xmlns:p14="http://schemas.microsoft.com/office/powerpoint/2010/main" val="84763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6545" y="1385180"/>
            <a:ext cx="10284043" cy="1631216"/>
          </a:xfrm>
          <a:prstGeom prst="rect">
            <a:avLst/>
          </a:prstGeom>
          <a:noFill/>
        </p:spPr>
        <p:txBody>
          <a:bodyPr wrap="square" rtlCol="0">
            <a:spAutoFit/>
          </a:bodyPr>
          <a:lstStyle/>
          <a:p>
            <a:r>
              <a:rPr lang="en-US" sz="2000" dirty="0"/>
              <a:t>The survey presents about 15 example spoken utterances and asks students to rate each one as</a:t>
            </a:r>
          </a:p>
          <a:p>
            <a:r>
              <a:rPr lang="en-US" sz="2000" dirty="0"/>
              <a:t>  </a:t>
            </a:r>
          </a:p>
          <a:p>
            <a:r>
              <a:rPr lang="en-US" sz="2000" dirty="0"/>
              <a:t>			- I say</a:t>
            </a:r>
          </a:p>
          <a:p>
            <a:pPr lvl="6"/>
            <a:r>
              <a:rPr lang="en-US" sz="2000" dirty="0"/>
              <a:t>- Other group says</a:t>
            </a:r>
          </a:p>
          <a:p>
            <a:pPr lvl="6"/>
            <a:r>
              <a:rPr lang="en-US" sz="2000" dirty="0"/>
              <a:t>- Ungrammatical</a:t>
            </a:r>
          </a:p>
        </p:txBody>
      </p:sp>
      <p:sp>
        <p:nvSpPr>
          <p:cNvPr id="4" name="TextBox 3"/>
          <p:cNvSpPr txBox="1"/>
          <p:nvPr/>
        </p:nvSpPr>
        <p:spPr>
          <a:xfrm>
            <a:off x="563418" y="3117723"/>
            <a:ext cx="10612581" cy="3508653"/>
          </a:xfrm>
          <a:prstGeom prst="rect">
            <a:avLst/>
          </a:prstGeom>
          <a:noFill/>
        </p:spPr>
        <p:txBody>
          <a:bodyPr wrap="square" rtlCol="0">
            <a:spAutoFit/>
          </a:bodyPr>
          <a:lstStyle/>
          <a:p>
            <a:r>
              <a:rPr lang="en-US" sz="2000" dirty="0"/>
              <a:t>Utterances include:</a:t>
            </a:r>
          </a:p>
          <a:p>
            <a:endParaRPr lang="en-US" sz="2000" dirty="0"/>
          </a:p>
          <a:p>
            <a:pPr marL="742950" lvl="1" indent="-285750">
              <a:buFont typeface="Arial" panose="020B0604020202020204" pitchFamily="34" charset="0"/>
              <a:buChar char="•"/>
            </a:pPr>
            <a:r>
              <a:rPr lang="en-US" sz="2000" dirty="0"/>
              <a:t>Classic peeves – </a:t>
            </a:r>
            <a:r>
              <a:rPr lang="en-US" sz="2000" i="1" dirty="0"/>
              <a:t>Hopefully, this survey will be easy.</a:t>
            </a:r>
          </a:p>
          <a:p>
            <a:pPr marL="742950" lvl="1" indent="-285750">
              <a:buFont typeface="Arial" panose="020B0604020202020204" pitchFamily="34" charset="0"/>
              <a:buChar char="•"/>
            </a:pPr>
            <a:r>
              <a:rPr lang="en-US" sz="2000" dirty="0"/>
              <a:t>Regional idioms – </a:t>
            </a:r>
            <a:r>
              <a:rPr lang="en-US" sz="2000" i="1" dirty="0"/>
              <a:t>We might could do that.</a:t>
            </a:r>
          </a:p>
          <a:p>
            <a:pPr marL="742950" lvl="1" indent="-285750">
              <a:buFont typeface="Arial" panose="020B0604020202020204" pitchFamily="34" charset="0"/>
              <a:buChar char="•"/>
            </a:pPr>
            <a:r>
              <a:rPr lang="en-US" sz="2000" dirty="0"/>
              <a:t>Hypercorrection – </a:t>
            </a:r>
            <a:r>
              <a:rPr lang="en-US" sz="2000" i="1" dirty="0"/>
              <a:t>They told the news to Michelle and myself.</a:t>
            </a:r>
          </a:p>
          <a:p>
            <a:pPr marL="742950" lvl="1" indent="-285750">
              <a:buFont typeface="Arial" panose="020B0604020202020204" pitchFamily="34" charset="0"/>
              <a:buChar char="•"/>
            </a:pPr>
            <a:r>
              <a:rPr lang="en-US" sz="2000" dirty="0"/>
              <a:t>Unobjectionable – </a:t>
            </a:r>
            <a:r>
              <a:rPr lang="en-US" sz="2000" i="1" dirty="0"/>
              <a:t>We have some gifts for you.</a:t>
            </a:r>
          </a:p>
          <a:p>
            <a:pPr marL="742950" lvl="1" indent="-285750">
              <a:buFont typeface="Arial" panose="020B0604020202020204" pitchFamily="34" charset="0"/>
              <a:buChar char="•"/>
            </a:pPr>
            <a:r>
              <a:rPr lang="en-US" sz="2000" dirty="0"/>
              <a:t>Ungrammatical – </a:t>
            </a:r>
            <a:r>
              <a:rPr lang="en-US" sz="2000" i="1" dirty="0"/>
              <a:t>I’m a week older than Bob is old. </a:t>
            </a:r>
          </a:p>
          <a:p>
            <a:pPr lvl="1"/>
            <a:endParaRPr lang="en-US" sz="2400" dirty="0"/>
          </a:p>
          <a:p>
            <a:r>
              <a:rPr lang="en-US" sz="2000" dirty="0"/>
              <a:t>These are </a:t>
            </a:r>
            <a:r>
              <a:rPr lang="en-US" sz="2000"/>
              <a:t>invented utterances, </a:t>
            </a:r>
            <a:r>
              <a:rPr lang="en-US" sz="2000" dirty="0"/>
              <a:t>but I confirm their grammaticality, usually at </a:t>
            </a:r>
            <a:r>
              <a:rPr lang="en-US" sz="2000" dirty="0">
                <a:hlinkClick r:id="rId2"/>
              </a:rPr>
              <a:t>english-corpora.org</a:t>
            </a:r>
            <a:r>
              <a:rPr lang="en-US" sz="2000" dirty="0"/>
              <a:t>.  Plausible yet ungrammatical examples are the most difficult to come up with! </a:t>
            </a:r>
            <a:endParaRPr lang="en-US" sz="2400" dirty="0"/>
          </a:p>
          <a:p>
            <a:endParaRPr lang="en-US"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301" y="178627"/>
            <a:ext cx="9521397" cy="929736"/>
          </a:xfrm>
          <a:prstGeom prst="rect">
            <a:avLst/>
          </a:prstGeom>
        </p:spPr>
      </p:pic>
    </p:spTree>
    <p:extLst>
      <p:ext uri="{BB962C8B-B14F-4D97-AF65-F5344CB8AC3E}">
        <p14:creationId xmlns:p14="http://schemas.microsoft.com/office/powerpoint/2010/main" val="4199980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a graded discussion board prompt containing an image of a dictionary. Please contact Beth Rapp Young at the University of Central Florida for more information.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21" y="86516"/>
            <a:ext cx="9714286" cy="5742857"/>
          </a:xfrm>
          <a:prstGeom prst="rect">
            <a:avLst/>
          </a:prstGeom>
        </p:spPr>
      </p:pic>
      <p:sp>
        <p:nvSpPr>
          <p:cNvPr id="3" name="TextBox 2"/>
          <p:cNvSpPr txBox="1"/>
          <p:nvPr/>
        </p:nvSpPr>
        <p:spPr>
          <a:xfrm>
            <a:off x="4045527" y="3565238"/>
            <a:ext cx="7906328" cy="2954655"/>
          </a:xfrm>
          <a:prstGeom prst="rect">
            <a:avLst/>
          </a:prstGeom>
          <a:noFill/>
          <a:ln>
            <a:solidFill>
              <a:schemeClr val="tx1"/>
            </a:solidFill>
          </a:ln>
        </p:spPr>
        <p:txBody>
          <a:bodyPr wrap="square" rtlCol="0">
            <a:spAutoFit/>
          </a:bodyPr>
          <a:lstStyle/>
          <a:p>
            <a:r>
              <a:rPr lang="en-US" sz="2000" dirty="0"/>
              <a:t>For part 2, on the class discussion board, students:</a:t>
            </a:r>
          </a:p>
          <a:p>
            <a:endParaRPr lang="en-US" sz="2000" dirty="0"/>
          </a:p>
          <a:p>
            <a:pPr marL="342900" indent="-342900">
              <a:buFont typeface="Arial" panose="020B0604020202020204" pitchFamily="34" charset="0"/>
              <a:buChar char="•"/>
            </a:pPr>
            <a:r>
              <a:rPr lang="en-US" sz="2000" dirty="0"/>
              <a:t>Review the aggregated class responses and a usage guide</a:t>
            </a:r>
          </a:p>
          <a:p>
            <a:pPr marL="342900" indent="-342900">
              <a:buFont typeface="Arial" panose="020B0604020202020204" pitchFamily="34" charset="0"/>
              <a:buChar char="•"/>
            </a:pPr>
            <a:r>
              <a:rPr lang="en-US" sz="2000" dirty="0"/>
              <a:t>Draw general conclusions from the information</a:t>
            </a:r>
          </a:p>
          <a:p>
            <a:pPr marL="342900" indent="-342900">
              <a:buFont typeface="Arial" panose="020B0604020202020204" pitchFamily="34" charset="0"/>
              <a:buChar char="•"/>
            </a:pPr>
            <a:r>
              <a:rPr lang="en-US" sz="2000" dirty="0"/>
              <a:t>Try to identify the two ungrammatical examples</a:t>
            </a:r>
          </a:p>
          <a:p>
            <a:endParaRPr lang="en-US" dirty="0"/>
          </a:p>
          <a:p>
            <a:r>
              <a:rPr lang="en-US" sz="1700" dirty="0"/>
              <a:t>Google Forms does an adequate, if suboptimal, job of sharing responses. Students should view the graphical pie chart display, not the spreadsheet. See sample results (student identifiers removed), in the accompanying links. Sometimes I post a similar pdf to the class discussion because students have trouble getting to the pie charts online.</a:t>
            </a:r>
          </a:p>
        </p:txBody>
      </p:sp>
    </p:spTree>
    <p:extLst>
      <p:ext uri="{BB962C8B-B14F-4D97-AF65-F5344CB8AC3E}">
        <p14:creationId xmlns:p14="http://schemas.microsoft.com/office/powerpoint/2010/main" val="819432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36" y="155013"/>
            <a:ext cx="7195128" cy="826365"/>
          </a:xfrm>
        </p:spPr>
        <p:txBody>
          <a:bodyPr>
            <a:normAutofit/>
          </a:bodyPr>
          <a:lstStyle/>
          <a:p>
            <a:r>
              <a:rPr lang="en-US" sz="2400" dirty="0">
                <a:latin typeface="Calibri" panose="020F0502020204030204" pitchFamily="34" charset="0"/>
                <a:cs typeface="Calibri" panose="020F0502020204030204" pitchFamily="34" charset="0"/>
              </a:rPr>
              <a:t>Sample student responses: Common theme = surprise</a:t>
            </a:r>
          </a:p>
        </p:txBody>
      </p:sp>
      <p:sp>
        <p:nvSpPr>
          <p:cNvPr id="3" name="TextBox 2"/>
          <p:cNvSpPr txBox="1"/>
          <p:nvPr/>
        </p:nvSpPr>
        <p:spPr>
          <a:xfrm>
            <a:off x="254000" y="866788"/>
            <a:ext cx="3556000" cy="1569660"/>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came across some sentences that I hear quite frequently such as "We might could do that." or "They haven't got a strategy." that people do actually say. I guess I'm just surprised that those numbers weren't higher for the "I say" category.</a:t>
            </a:r>
          </a:p>
        </p:txBody>
      </p:sp>
      <p:sp>
        <p:nvSpPr>
          <p:cNvPr id="4" name="TextBox 3"/>
          <p:cNvSpPr txBox="1"/>
          <p:nvPr/>
        </p:nvSpPr>
        <p:spPr>
          <a:xfrm>
            <a:off x="212436" y="2521059"/>
            <a:ext cx="3278908" cy="1569660"/>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The only sentence that received 100% “I say” was “Hopefully, this survey will be easy”. I’m glad to see we can all agree on something, especially a sentence that is as grammatically correct as this one.</a:t>
            </a:r>
          </a:p>
        </p:txBody>
      </p:sp>
      <p:sp>
        <p:nvSpPr>
          <p:cNvPr id="5" name="TextBox 4"/>
          <p:cNvSpPr txBox="1"/>
          <p:nvPr/>
        </p:nvSpPr>
        <p:spPr>
          <a:xfrm>
            <a:off x="3990108" y="845306"/>
            <a:ext cx="3177309" cy="1569660"/>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was taught in high school that it was incorrect to start a sentence with the word "Hopefully" as in the sentence, "Hopefully, this survey will be easy," but for the life of me I cannot remember the reason given.</a:t>
            </a:r>
          </a:p>
        </p:txBody>
      </p:sp>
      <p:sp>
        <p:nvSpPr>
          <p:cNvPr id="6" name="TextBox 5"/>
          <p:cNvSpPr txBox="1"/>
          <p:nvPr/>
        </p:nvSpPr>
        <p:spPr>
          <a:xfrm>
            <a:off x="7347525" y="328179"/>
            <a:ext cx="4447311" cy="1323439"/>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One more time I change my answers! "The students gave the professor it" is grammatically correct because if I change it to a known object--"The students gave the professor the paper"--it didn't sound as strange to me. </a:t>
            </a:r>
          </a:p>
        </p:txBody>
      </p:sp>
      <p:sp>
        <p:nvSpPr>
          <p:cNvPr id="7" name="TextBox 6"/>
          <p:cNvSpPr txBox="1"/>
          <p:nvPr/>
        </p:nvSpPr>
        <p:spPr>
          <a:xfrm>
            <a:off x="3592944" y="2521059"/>
            <a:ext cx="4064001" cy="1569660"/>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was tempted to say that "I'm a week older than Bob is old" is ungrammatical because everyone else says it is, but I've never learned that redundancy is a GRAMMATICAL error. It weakens the sentence, but I don't find it to be ungrammatical. </a:t>
            </a:r>
          </a:p>
        </p:txBody>
      </p:sp>
      <p:sp>
        <p:nvSpPr>
          <p:cNvPr id="8" name="TextBox 7"/>
          <p:cNvSpPr txBox="1"/>
          <p:nvPr/>
        </p:nvSpPr>
        <p:spPr>
          <a:xfrm>
            <a:off x="7758545" y="1782395"/>
            <a:ext cx="4036291" cy="2308324"/>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sleep late anymore.” Whether it be ungrammatical or not, I have heard “anymore” used in this fashion by some northerners. . . . It doesn't mean "I never sleep late anymore" but rather "I sleep late all the time." I had a friend from PA and he would say “anymore” in this way and it took awhile for me to understand what he meant because I have never heard it used as such before.</a:t>
            </a:r>
          </a:p>
        </p:txBody>
      </p:sp>
      <p:sp>
        <p:nvSpPr>
          <p:cNvPr id="9" name="TextBox 8"/>
          <p:cNvSpPr txBox="1"/>
          <p:nvPr/>
        </p:nvSpPr>
        <p:spPr>
          <a:xfrm>
            <a:off x="157018" y="4196812"/>
            <a:ext cx="7305964" cy="1077218"/>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“These dishes need washed.” This one made me cringe a little bit. It makes sense that the “to be” has been dropped out of the sentence to make the sentence shorter in common spoken usage, although I don’t know how to specifically say how it is ungrammatical in written terms. What function does the word “washed” play here?</a:t>
            </a:r>
          </a:p>
        </p:txBody>
      </p:sp>
      <p:sp>
        <p:nvSpPr>
          <p:cNvPr id="10" name="TextBox 9"/>
          <p:cNvSpPr txBox="1"/>
          <p:nvPr/>
        </p:nvSpPr>
        <p:spPr>
          <a:xfrm>
            <a:off x="7518400" y="4221496"/>
            <a:ext cx="4276436" cy="1323439"/>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asked my husband to give me his opinion because I wanted to see if we would have the same or at least similar answers since we spend so much time together. I was surprised to find that there were several that we didn’t agree on. </a:t>
            </a:r>
          </a:p>
        </p:txBody>
      </p:sp>
      <p:sp>
        <p:nvSpPr>
          <p:cNvPr id="11" name="TextBox 10"/>
          <p:cNvSpPr txBox="1"/>
          <p:nvPr/>
        </p:nvSpPr>
        <p:spPr>
          <a:xfrm>
            <a:off x="157019" y="5380123"/>
            <a:ext cx="7305964" cy="1323439"/>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The Miriam-Webster Concise Dictionary says that "These constructions (might could, might should, </a:t>
            </a:r>
            <a:r>
              <a:rPr lang="en-US" sz="1600" dirty="0" err="1">
                <a:latin typeface="Times New Roman" panose="02020603050405020304" pitchFamily="18" charset="0"/>
                <a:cs typeface="Times New Roman" panose="02020603050405020304" pitchFamily="18" charset="0"/>
              </a:rPr>
              <a:t>etc</a:t>
            </a:r>
            <a:r>
              <a:rPr lang="en-US" sz="1600" dirty="0">
                <a:latin typeface="Times New Roman" panose="02020603050405020304" pitchFamily="18" charset="0"/>
                <a:cs typeface="Times New Roman" panose="02020603050405020304" pitchFamily="18" charset="0"/>
              </a:rPr>
              <a:t>,) are not found in print except as part of reported or fictional speech."  That they aren't found in print leads me to believe that they are in some way considered ungrammatical. Is vernacular on the same level as written English? Is it only grammatical if it's written?</a:t>
            </a:r>
          </a:p>
        </p:txBody>
      </p:sp>
      <p:sp>
        <p:nvSpPr>
          <p:cNvPr id="12" name="TextBox 11"/>
          <p:cNvSpPr txBox="1"/>
          <p:nvPr/>
        </p:nvSpPr>
        <p:spPr>
          <a:xfrm>
            <a:off x="7518400" y="5624945"/>
            <a:ext cx="4331854" cy="1077218"/>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was amazed by the inconsistency of the results from the survey quiz. Not one question was answered unanimously, which means that the way we all speak is very different from each other. </a:t>
            </a:r>
          </a:p>
        </p:txBody>
      </p:sp>
    </p:spTree>
    <p:extLst>
      <p:ext uri="{BB962C8B-B14F-4D97-AF65-F5344CB8AC3E}">
        <p14:creationId xmlns:p14="http://schemas.microsoft.com/office/powerpoint/2010/main" val="243667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693" y="0"/>
            <a:ext cx="7959885" cy="6858000"/>
          </a:xfrm>
          <a:prstGeom prst="rect">
            <a:avLst/>
          </a:prstGeom>
        </p:spPr>
      </p:pic>
      <p:sp>
        <p:nvSpPr>
          <p:cNvPr id="2" name="Title 1"/>
          <p:cNvSpPr>
            <a:spLocks noGrp="1"/>
          </p:cNvSpPr>
          <p:nvPr>
            <p:ph type="title"/>
          </p:nvPr>
        </p:nvSpPr>
        <p:spPr>
          <a:xfrm>
            <a:off x="9042399" y="365125"/>
            <a:ext cx="2558473" cy="5971020"/>
          </a:xfrm>
        </p:spPr>
        <p:txBody>
          <a:bodyPr>
            <a:normAutofit/>
          </a:bodyPr>
          <a:lstStyle/>
          <a:p>
            <a:r>
              <a:rPr lang="en-US" sz="2400" dirty="0">
                <a:latin typeface="Calibri" panose="020F0502020204030204" pitchFamily="34" charset="0"/>
                <a:cs typeface="Calibri" panose="020F0502020204030204" pitchFamily="34" charset="0"/>
              </a:rPr>
              <a:t>I chime in occasionally if they need a nudge.</a:t>
            </a: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(Here, some students had located information about habitual </a:t>
            </a:r>
            <a:r>
              <a:rPr lang="en-US" sz="2400" i="1" dirty="0">
                <a:latin typeface="Calibri" panose="020F0502020204030204" pitchFamily="34" charset="0"/>
                <a:cs typeface="Calibri" panose="020F0502020204030204" pitchFamily="34" charset="0"/>
              </a:rPr>
              <a:t>be</a:t>
            </a:r>
            <a:r>
              <a:rPr lang="en-US" sz="2400" dirty="0">
                <a:latin typeface="Calibri" panose="020F0502020204030204" pitchFamily="34" charset="0"/>
                <a:cs typeface="Calibri" panose="020F0502020204030204" pitchFamily="34" charset="0"/>
              </a:rPr>
              <a:t>, but they didn’t seem to understand what “aspect” meant.)</a:t>
            </a:r>
          </a:p>
        </p:txBody>
      </p:sp>
    </p:spTree>
    <p:extLst>
      <p:ext uri="{BB962C8B-B14F-4D97-AF65-F5344CB8AC3E}">
        <p14:creationId xmlns:p14="http://schemas.microsoft.com/office/powerpoint/2010/main" val="328689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5994400" cy="798657"/>
          </a:xfrm>
        </p:spPr>
        <p:txBody>
          <a:bodyPr>
            <a:normAutofit/>
          </a:bodyPr>
          <a:lstStyle/>
          <a:p>
            <a:r>
              <a:rPr lang="en-US" sz="2400" dirty="0">
                <a:latin typeface="+mn-lt"/>
              </a:rPr>
              <a:t>Student conclusions are often insightful.</a:t>
            </a:r>
          </a:p>
        </p:txBody>
      </p:sp>
      <p:sp>
        <p:nvSpPr>
          <p:cNvPr id="3" name="TextBox 2"/>
          <p:cNvSpPr txBox="1"/>
          <p:nvPr/>
        </p:nvSpPr>
        <p:spPr>
          <a:xfrm>
            <a:off x="609599" y="1034473"/>
            <a:ext cx="11102109" cy="1077218"/>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Prescriptive grammar makes us squirm--at least when we are put on the spot as to whether a sentence is grammatical or not. Status is conferred on those who know what “good” grammar is, since good grammar is a reflection of how we were raised, where we grew up, and how much education we have. Our anxiety and sudden uncertainly was shown in all of the times we chose what others would say or in our perceived ungrammaticality of perfectly good sentences.</a:t>
            </a:r>
          </a:p>
        </p:txBody>
      </p:sp>
      <p:sp>
        <p:nvSpPr>
          <p:cNvPr id="5" name="TextBox 4"/>
          <p:cNvSpPr txBox="1"/>
          <p:nvPr/>
        </p:nvSpPr>
        <p:spPr>
          <a:xfrm>
            <a:off x="609600" y="2266363"/>
            <a:ext cx="11102109" cy="584775"/>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What was interesting about this exercise was not what we as a class agreed was grammatical (there was actually only one sentence that everyone agreed on: Watching them eat insects made me feel nauseous.), but that we questioned what we innately knew.</a:t>
            </a:r>
          </a:p>
        </p:txBody>
      </p:sp>
      <p:sp>
        <p:nvSpPr>
          <p:cNvPr id="6" name="TextBox 5"/>
          <p:cNvSpPr txBox="1"/>
          <p:nvPr/>
        </p:nvSpPr>
        <p:spPr>
          <a:xfrm>
            <a:off x="609598" y="3005810"/>
            <a:ext cx="11102109" cy="1323439"/>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Upon review of the results, it can be stated that, though the class can come to grammatical agreeance on some phrases, there is a difference of opinion in terms of what is "proper grammar" and what is not. There are various lexical and syntactic preferences-- none of which are necessarily "improper". For example, "He be eating cookies" seems ungrammatical (traditionally speaking), but it is very prevalent in Black English (MWCDEU: 123). We cannot assume a phrase is ungrammatical based solely on our own grammatical schooling and upbringing. </a:t>
            </a:r>
          </a:p>
        </p:txBody>
      </p:sp>
      <p:sp>
        <p:nvSpPr>
          <p:cNvPr id="7" name="TextBox 6"/>
          <p:cNvSpPr txBox="1"/>
          <p:nvPr/>
        </p:nvSpPr>
        <p:spPr>
          <a:xfrm>
            <a:off x="609597" y="4483921"/>
            <a:ext cx="11102109" cy="584775"/>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From the results it seems that most respondents confuse regional or dialect English with incorrect grammar. While some things may not have been the way we would say them, they weren’t necessarily incorrect.  </a:t>
            </a:r>
          </a:p>
        </p:txBody>
      </p:sp>
      <p:sp>
        <p:nvSpPr>
          <p:cNvPr id="8" name="TextBox 7"/>
          <p:cNvSpPr txBox="1"/>
          <p:nvPr/>
        </p:nvSpPr>
        <p:spPr>
          <a:xfrm>
            <a:off x="609596" y="5218954"/>
            <a:ext cx="11102109" cy="1077218"/>
          </a:xfrm>
          <a:prstGeom prst="rect">
            <a:avLst/>
          </a:prstGeom>
          <a:noFill/>
          <a:ln>
            <a:solidFill>
              <a:schemeClr val="tx1"/>
            </a:solidFill>
          </a:ln>
        </p:spPr>
        <p:txBody>
          <a:bodyPr wrap="square" rtlCol="0">
            <a:spAutoFit/>
          </a:bodyPr>
          <a:lstStyle/>
          <a:p>
            <a:r>
              <a:rPr lang="en-US" sz="1600" dirty="0">
                <a:latin typeface="Times New Roman" panose="02020603050405020304" pitchFamily="18" charset="0"/>
                <a:cs typeface="Times New Roman" panose="02020603050405020304" pitchFamily="18" charset="0"/>
              </a:rPr>
              <a:t>I think we sometimes get wrapped up in our own little “grammar world” and forget the way people from different walks of life speak. It’s easy to get on board with the notion that the way you, your family and the people in your environment talk is the correct way to do so, but the English language can be so subjective. I do find myself in a battle between believing that following the guidelines of Standard English is the only way to be grammatical and that dialectical differences can still be grammatical. </a:t>
            </a:r>
          </a:p>
        </p:txBody>
      </p:sp>
    </p:spTree>
    <p:extLst>
      <p:ext uri="{BB962C8B-B14F-4D97-AF65-F5344CB8AC3E}">
        <p14:creationId xmlns:p14="http://schemas.microsoft.com/office/powerpoint/2010/main" val="3501346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98054" y="686130"/>
            <a:ext cx="10864273" cy="3816429"/>
          </a:xfrm>
          <a:prstGeom prst="rect">
            <a:avLst/>
          </a:prstGeom>
          <a:noFill/>
        </p:spPr>
        <p:txBody>
          <a:bodyPr wrap="square" rtlCol="0">
            <a:spAutoFit/>
          </a:bodyPr>
          <a:lstStyle/>
          <a:p>
            <a:r>
              <a:rPr lang="en-US" sz="2400" dirty="0"/>
              <a:t>Grading is based solely on participation</a:t>
            </a:r>
            <a:r>
              <a:rPr lang="en-US" dirty="0"/>
              <a:t>.</a:t>
            </a:r>
          </a:p>
          <a:p>
            <a:endParaRPr lang="en-US" dirty="0"/>
          </a:p>
          <a:p>
            <a:r>
              <a:rPr lang="en-US" sz="2000" dirty="0"/>
              <a:t>After the part 2 deadline, I post one grade for the whole thing: 10 points maximum (out of 1000 points in the class).</a:t>
            </a:r>
          </a:p>
          <a:p>
            <a:endParaRPr lang="en-US" sz="2000" dirty="0"/>
          </a:p>
          <a:p>
            <a:r>
              <a:rPr lang="en-US" sz="2000" dirty="0"/>
              <a:t>Students earn 5 of the 10 points if they complete the survey by the part 1 deadline. They earn the remaining 5 points if they write at least one discussion post by the part 2 deadline. </a:t>
            </a:r>
          </a:p>
          <a:p>
            <a:endParaRPr lang="en-US" sz="2000" dirty="0"/>
          </a:p>
          <a:p>
            <a:r>
              <a:rPr lang="en-US" sz="2000" dirty="0"/>
              <a:t>I don’t care whether they figured out which examples were really ungrammatical, just that they tried. </a:t>
            </a:r>
          </a:p>
          <a:p>
            <a:endParaRPr lang="en-US" sz="2000" dirty="0"/>
          </a:p>
          <a:p>
            <a:r>
              <a:rPr lang="en-US" sz="2000" dirty="0"/>
              <a:t>I do congratulate those students who did identify the ungrammatical sentences—and I give the class more information about the controversial examples. Also “fun facts” when I can find them.</a:t>
            </a:r>
          </a:p>
        </p:txBody>
      </p:sp>
      <p:pic>
        <p:nvPicPr>
          <p:cNvPr id="5" name="Picture 4" descr="Image is the logo for a band call 'Might Coul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054" y="4830429"/>
            <a:ext cx="5497946" cy="1814322"/>
          </a:xfrm>
          <a:prstGeom prst="rect">
            <a:avLst/>
          </a:prstGeom>
        </p:spPr>
      </p:pic>
      <p:sp>
        <p:nvSpPr>
          <p:cNvPr id="6" name="TextBox 5"/>
          <p:cNvSpPr txBox="1"/>
          <p:nvPr/>
        </p:nvSpPr>
        <p:spPr>
          <a:xfrm>
            <a:off x="6188363" y="5246254"/>
            <a:ext cx="5661892" cy="646331"/>
          </a:xfrm>
          <a:prstGeom prst="rect">
            <a:avLst/>
          </a:prstGeom>
          <a:noFill/>
        </p:spPr>
        <p:txBody>
          <a:bodyPr wrap="square" rtlCol="0">
            <a:spAutoFit/>
          </a:bodyPr>
          <a:lstStyle/>
          <a:p>
            <a:r>
              <a:rPr lang="en-US" dirty="0">
                <a:latin typeface="Lucida Sans Unicode" panose="020B0602030504020204" pitchFamily="34" charset="0"/>
                <a:cs typeface="Lucida Sans Unicode" panose="020B0602030504020204" pitchFamily="34" charset="0"/>
              </a:rPr>
              <a:t>Fun fact: There’s a band named “Might Could” . . . that has an album titled </a:t>
            </a:r>
            <a:r>
              <a:rPr lang="en-US" i="1" dirty="0">
                <a:latin typeface="Lucida Sans Unicode" panose="020B0602030504020204" pitchFamily="34" charset="0"/>
                <a:cs typeface="Lucida Sans Unicode" panose="020B0602030504020204" pitchFamily="34" charset="0"/>
              </a:rPr>
              <a:t>Wood Knot.</a:t>
            </a:r>
            <a:endParaRPr lang="en-US" dirty="0">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2820859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74148"/>
          </a:xfrm>
        </p:spPr>
        <p:txBody>
          <a:bodyPr>
            <a:normAutofit/>
          </a:bodyPr>
          <a:lstStyle/>
          <a:p>
            <a:r>
              <a:rPr lang="en-US" sz="2400" dirty="0">
                <a:latin typeface="+mn-lt"/>
              </a:rPr>
              <a:t>In anonymous end-of-semester surveys, students often choose this assignment as “the discussion assignment that taught me the most” (though it isn’t always #1).</a:t>
            </a:r>
          </a:p>
        </p:txBody>
      </p:sp>
      <p:pic>
        <p:nvPicPr>
          <p:cNvPr id="3" name="Picture 2" descr="Images on this page illustrate response on end-of-semester evaluations showing that students picked perceived grammaticality as a top assignment for ones they learned from the most. Please contact Beth Rapp Young at the University of Central Florida for more information.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604" y="1339274"/>
            <a:ext cx="5511064" cy="2336799"/>
          </a:xfrm>
          <a:prstGeom prst="rect">
            <a:avLst/>
          </a:prstGeom>
        </p:spPr>
      </p:pic>
      <p:pic>
        <p:nvPicPr>
          <p:cNvPr id="4" name="Picture 3" descr="Images on this page illustrate response on end-of-semester evaluations showing that students picked perceived grammaticality as a top assignment for ones they learned from the most. Please contact Beth Rapp Young at the University of Central Florida for more inform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391836"/>
            <a:ext cx="5207241" cy="2231675"/>
          </a:xfrm>
          <a:prstGeom prst="rect">
            <a:avLst/>
          </a:prstGeom>
        </p:spPr>
      </p:pic>
      <p:pic>
        <p:nvPicPr>
          <p:cNvPr id="5" name="Picture 4" descr="Images on this page illustrate response on end-of-semester evaluations showing that students picked perceived grammaticality as a top assignment for ones they learned from the most. Please contact Beth Rapp Young at the University of Central Florida for more informatio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026" y="4027055"/>
            <a:ext cx="5116655" cy="2123282"/>
          </a:xfrm>
          <a:prstGeom prst="rect">
            <a:avLst/>
          </a:prstGeom>
        </p:spPr>
      </p:pic>
      <p:sp>
        <p:nvSpPr>
          <p:cNvPr id="6" name="TextBox 5"/>
          <p:cNvSpPr txBox="1"/>
          <p:nvPr/>
        </p:nvSpPr>
        <p:spPr>
          <a:xfrm>
            <a:off x="6096000" y="3842389"/>
            <a:ext cx="4710545" cy="369332"/>
          </a:xfrm>
          <a:prstGeom prst="rect">
            <a:avLst/>
          </a:prstGeom>
          <a:noFill/>
        </p:spPr>
        <p:txBody>
          <a:bodyPr wrap="square" rtlCol="0">
            <a:spAutoFit/>
          </a:bodyPr>
          <a:lstStyle/>
          <a:p>
            <a:r>
              <a:rPr lang="en-US" dirty="0"/>
              <a:t>Results from my last three semesters.</a:t>
            </a:r>
          </a:p>
        </p:txBody>
      </p:sp>
    </p:spTree>
    <p:extLst>
      <p:ext uri="{BB962C8B-B14F-4D97-AF65-F5344CB8AC3E}">
        <p14:creationId xmlns:p14="http://schemas.microsoft.com/office/powerpoint/2010/main" val="2106159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4765"/>
          </a:xfrm>
        </p:spPr>
        <p:txBody>
          <a:bodyPr>
            <a:normAutofit/>
          </a:bodyPr>
          <a:lstStyle/>
          <a:p>
            <a:r>
              <a:rPr lang="en-US" sz="2400" dirty="0">
                <a:latin typeface="+mn-lt"/>
              </a:rPr>
              <a:t>On the final exam, most students are able to define “grammaticality.”</a:t>
            </a:r>
          </a:p>
        </p:txBody>
      </p:sp>
      <p:sp>
        <p:nvSpPr>
          <p:cNvPr id="6" name="TextBox 5"/>
          <p:cNvSpPr txBox="1"/>
          <p:nvPr/>
        </p:nvSpPr>
        <p:spPr>
          <a:xfrm>
            <a:off x="6162964" y="3854988"/>
            <a:ext cx="4710545" cy="369332"/>
          </a:xfrm>
          <a:prstGeom prst="rect">
            <a:avLst/>
          </a:prstGeom>
          <a:noFill/>
        </p:spPr>
        <p:txBody>
          <a:bodyPr wrap="square" rtlCol="0">
            <a:spAutoFit/>
          </a:bodyPr>
          <a:lstStyle/>
          <a:p>
            <a:r>
              <a:rPr lang="en-US" dirty="0"/>
              <a:t>Results from my last three semesters.</a:t>
            </a:r>
          </a:p>
        </p:txBody>
      </p:sp>
      <p:pic>
        <p:nvPicPr>
          <p:cNvPr id="7" name="Picture 6" descr="Images on this page illustrate response on end-of-semester evaluations showing that students are able to define grammaticality. &#10;&#10;Please contact Beth Rapp Young at the University of Central Florida for more informatio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00" y="1089891"/>
            <a:ext cx="5257800" cy="2573244"/>
          </a:xfrm>
          <a:prstGeom prst="rect">
            <a:avLst/>
          </a:prstGeom>
        </p:spPr>
      </p:pic>
      <p:pic>
        <p:nvPicPr>
          <p:cNvPr id="8" name="Picture 7" descr="Images on this page illustrate response on end-of-semester evaluations showing that students are able to define grammaticality. &#10;&#10;Please contact Beth Rapp Young at the University of Central Florida for more inform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20" y="3773542"/>
            <a:ext cx="5835325" cy="2939169"/>
          </a:xfrm>
          <a:prstGeom prst="rect">
            <a:avLst/>
          </a:prstGeom>
        </p:spPr>
      </p:pic>
      <p:pic>
        <p:nvPicPr>
          <p:cNvPr id="9" name="Picture 8" descr="Images on this page illustrate response on end-of-semester evaluations showing that students are able to define grammaticality. &#10;&#10;Please contact Beth Rapp Young at the University of Central Florida for more informatio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3303" y="1059751"/>
            <a:ext cx="5848497" cy="2795237"/>
          </a:xfrm>
          <a:prstGeom prst="rect">
            <a:avLst/>
          </a:prstGeom>
        </p:spPr>
      </p:pic>
      <p:sp>
        <p:nvSpPr>
          <p:cNvPr id="10" name="TextBox 9"/>
          <p:cNvSpPr txBox="1"/>
          <p:nvPr/>
        </p:nvSpPr>
        <p:spPr>
          <a:xfrm>
            <a:off x="6319981" y="4729851"/>
            <a:ext cx="5541819" cy="1477328"/>
          </a:xfrm>
          <a:prstGeom prst="rect">
            <a:avLst/>
          </a:prstGeom>
          <a:noFill/>
          <a:ln>
            <a:solidFill>
              <a:schemeClr val="tx1"/>
            </a:solidFill>
          </a:ln>
        </p:spPr>
        <p:txBody>
          <a:bodyPr wrap="square" rtlCol="0">
            <a:spAutoFit/>
          </a:bodyPr>
          <a:lstStyle/>
          <a:p>
            <a:r>
              <a:rPr lang="en-US" dirty="0"/>
              <a:t>As a teacher, I can talk at length about how English is more than just written English, and about how much even native speakers have yet to discover. But when students make these discoveries themselves, the lessons seem more likely to stick. </a:t>
            </a:r>
          </a:p>
        </p:txBody>
      </p:sp>
    </p:spTree>
    <p:extLst>
      <p:ext uri="{BB962C8B-B14F-4D97-AF65-F5344CB8AC3E}">
        <p14:creationId xmlns:p14="http://schemas.microsoft.com/office/powerpoint/2010/main" val="26370660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TotalTime>
  <Words>1798</Words>
  <Application>Microsoft Macintosh PowerPoint</Application>
  <PresentationFormat>Widescreen</PresentationFormat>
  <Paragraphs>74</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Lucida Sans Unicode</vt:lpstr>
      <vt:lpstr>Times New Roman</vt:lpstr>
      <vt:lpstr>office theme</vt:lpstr>
      <vt:lpstr>Teaching Grammaticality with Online Tools</vt:lpstr>
      <vt:lpstr>Background</vt:lpstr>
      <vt:lpstr>PowerPoint Presentation</vt:lpstr>
      <vt:lpstr>PowerPoint Presentation</vt:lpstr>
      <vt:lpstr>PowerPoint Presentation</vt:lpstr>
      <vt:lpstr>Sample student responses: Common theme = surprise</vt:lpstr>
      <vt:lpstr>I chime in occasionally if they need a nudge.  (Here, some students had located information about habitual be, but they didn’t seem to understand what “aspect” meant.)</vt:lpstr>
      <vt:lpstr>Student conclusions are often insightful.</vt:lpstr>
      <vt:lpstr>PowerPoint Presentation</vt:lpstr>
      <vt:lpstr>In anonymous end-of-semester surveys, students often choose this assignment as “the discussion assignment that taught me the most” (though it isn’t always #1).</vt:lpstr>
      <vt:lpstr>On the final exam, most students are able to define “grammaticality.”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Grammaticality with Online Tools</dc:title>
  <dc:creator>Beth Young</dc:creator>
  <cp:lastModifiedBy>Michal Temkin Martinez</cp:lastModifiedBy>
  <cp:revision>75</cp:revision>
  <cp:lastPrinted>2021-01-05T01:59:07Z</cp:lastPrinted>
  <dcterms:created xsi:type="dcterms:W3CDTF">2021-01-04T04:07:14Z</dcterms:created>
  <dcterms:modified xsi:type="dcterms:W3CDTF">2021-01-05T01:59:18Z</dcterms:modified>
</cp:coreProperties>
</file>