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Raleway"/>
      <p:regular r:id="rId16"/>
      <p:bold r:id="rId17"/>
      <p:italic r:id="rId18"/>
      <p:boldItalic r:id="rId19"/>
    </p:embeddedFont>
    <p:embeddedFont>
      <p:font typeface="Source Sans Pro"/>
      <p:regular r:id="rId20"/>
      <p:bold r:id="rId21"/>
      <p:italic r:id="rId22"/>
      <p:boldItalic r:id="rId23"/>
    </p:embeddedFont>
    <p:embeddedFont>
      <p:font typeface="Open Sans"/>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8" roundtripDataSignature="AMtx7mhrGej5HrBbdH1UkggyADKLLz0i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SourceSansPro-regular.fntdata"/><Relationship Id="rId22" Type="http://schemas.openxmlformats.org/officeDocument/2006/relationships/font" Target="fonts/SourceSansPro-italic.fntdata"/><Relationship Id="rId21" Type="http://schemas.openxmlformats.org/officeDocument/2006/relationships/font" Target="fonts/SourceSansPro-bold.fntdata"/><Relationship Id="rId24" Type="http://schemas.openxmlformats.org/officeDocument/2006/relationships/font" Target="fonts/OpenSans-regular.fntdata"/><Relationship Id="rId23" Type="http://schemas.openxmlformats.org/officeDocument/2006/relationships/font" Target="fonts/SourceSansPro-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OpenSans-italic.fntdata"/><Relationship Id="rId25" Type="http://schemas.openxmlformats.org/officeDocument/2006/relationships/font" Target="fonts/OpenSans-bold.fntdata"/><Relationship Id="rId28" Type="http://customschemas.google.com/relationships/presentationmetadata" Target="metadata"/><Relationship Id="rId27"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Raleway-bold.fntdata"/><Relationship Id="rId16" Type="http://schemas.openxmlformats.org/officeDocument/2006/relationships/font" Target="fonts/Raleway-regular.fntdata"/><Relationship Id="rId19" Type="http://schemas.openxmlformats.org/officeDocument/2006/relationships/font" Target="fonts/Raleway-boldItalic.fntdata"/><Relationship Id="rId18" Type="http://schemas.openxmlformats.org/officeDocument/2006/relationships/font" Target="fonts/Raleway-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 name="Google Shape;5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1150">
              <a:solidFill>
                <a:srgbClr val="FFFFFF"/>
              </a:solidFill>
              <a:highlight>
                <a:srgbClr val="0084FF"/>
              </a:highl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3"/>
          <p:cNvSpPr/>
          <p:nvPr/>
        </p:nvSpPr>
        <p:spPr>
          <a:xfrm>
            <a:off x="80700" y="2651100"/>
            <a:ext cx="8982600" cy="2411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3"/>
          <p:cNvSpPr txBox="1"/>
          <p:nvPr>
            <p:ph type="ctrTitle"/>
          </p:nvPr>
        </p:nvSpPr>
        <p:spPr>
          <a:xfrm>
            <a:off x="485875" y="264475"/>
            <a:ext cx="8183700" cy="147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2" name="Google Shape;12;p13"/>
          <p:cNvSpPr txBox="1"/>
          <p:nvPr>
            <p:ph idx="1" type="subTitle"/>
          </p:nvPr>
        </p:nvSpPr>
        <p:spPr>
          <a:xfrm>
            <a:off x="485875" y="1738075"/>
            <a:ext cx="8183700" cy="86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3" name="Google Shape;13;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14"/>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6" name="Google Shape;16;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7" name="Google Shape;17;p1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 name="Shape 18"/>
        <p:cNvGrpSpPr/>
        <p:nvPr/>
      </p:nvGrpSpPr>
      <p:grpSpPr>
        <a:xfrm>
          <a:off x="0" y="0"/>
          <a:ext cx="0" cy="0"/>
          <a:chOff x="0" y="0"/>
          <a:chExt cx="0" cy="0"/>
        </a:xfrm>
      </p:grpSpPr>
      <p:sp>
        <p:nvSpPr>
          <p:cNvPr id="19" name="Google Shape;19;p15"/>
          <p:cNvSpPr/>
          <p:nvPr/>
        </p:nvSpPr>
        <p:spPr>
          <a:xfrm>
            <a:off x="4636800" y="80700"/>
            <a:ext cx="4426500" cy="4982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 name="Google Shape;20;p1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1" name="Google Shape;21;p15"/>
          <p:cNvSpPr txBox="1"/>
          <p:nvPr>
            <p:ph type="title"/>
          </p:nvPr>
        </p:nvSpPr>
        <p:spPr>
          <a:xfrm>
            <a:off x="265500" y="1181700"/>
            <a:ext cx="4045200" cy="1533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22" name="Google Shape;22;p15"/>
          <p:cNvSpPr txBox="1"/>
          <p:nvPr>
            <p:ph idx="1" type="subTitle"/>
          </p:nvPr>
        </p:nvSpPr>
        <p:spPr>
          <a:xfrm>
            <a:off x="265500" y="276900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3" name="Google Shape;23;p1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4" name="Google Shape;24;p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16"/>
          <p:cNvSpPr/>
          <p:nvPr/>
        </p:nvSpPr>
        <p:spPr>
          <a:xfrm>
            <a:off x="80700" y="2651100"/>
            <a:ext cx="8982600" cy="2411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6"/>
          <p:cNvSpPr txBox="1"/>
          <p:nvPr>
            <p:ph type="title"/>
          </p:nvPr>
        </p:nvSpPr>
        <p:spPr>
          <a:xfrm>
            <a:off x="485875" y="1714500"/>
            <a:ext cx="8183700" cy="78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28" name="Google Shape;28;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17"/>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2" name="Google Shape;32;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3" name="Google Shape;33;p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18"/>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6" name="Google Shape;36;p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sp>
        <p:nvSpPr>
          <p:cNvPr id="38" name="Google Shape;38;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9" name="Google Shape;39;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0" name="Google Shape;40;p1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41" name="Shape 41"/>
        <p:cNvGrpSpPr/>
        <p:nvPr/>
      </p:nvGrpSpPr>
      <p:grpSpPr>
        <a:xfrm>
          <a:off x="0" y="0"/>
          <a:ext cx="0" cy="0"/>
          <a:chOff x="0" y="0"/>
          <a:chExt cx="0" cy="0"/>
        </a:xfrm>
      </p:grpSpPr>
      <p:sp>
        <p:nvSpPr>
          <p:cNvPr id="42" name="Google Shape;42;p20"/>
          <p:cNvSpPr txBox="1"/>
          <p:nvPr>
            <p:ph type="title"/>
          </p:nvPr>
        </p:nvSpPr>
        <p:spPr>
          <a:xfrm>
            <a:off x="490250" y="526350"/>
            <a:ext cx="56040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3" name="Google Shape;43;p2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2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100"/>
              <a:buNone/>
              <a:defRPr sz="2100"/>
            </a:lvl1pPr>
          </a:lstStyle>
          <a:p/>
        </p:txBody>
      </p:sp>
      <p:sp>
        <p:nvSpPr>
          <p:cNvPr id="46" name="Google Shape;46;p2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2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2"/>
          <p:cNvSpPr txBox="1"/>
          <p:nvPr>
            <p:ph hasCustomPrompt="1" type="title"/>
          </p:nvPr>
        </p:nvSpPr>
        <p:spPr>
          <a:xfrm>
            <a:off x="311700" y="743001"/>
            <a:ext cx="8520600" cy="200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22"/>
          <p:cNvSpPr txBox="1"/>
          <p:nvPr>
            <p:ph idx="1" type="body"/>
          </p:nvPr>
        </p:nvSpPr>
        <p:spPr>
          <a:xfrm>
            <a:off x="311700" y="2845182"/>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lt1"/>
              </a:buClr>
              <a:buSzPts val="1800"/>
              <a:buChar char="●"/>
              <a:defRPr>
                <a:solidFill>
                  <a:schemeClr val="lt1"/>
                </a:solidFill>
              </a:defRPr>
            </a:lvl1pPr>
            <a:lvl2pPr indent="-317500" lvl="1" marL="914400" algn="ctr">
              <a:lnSpc>
                <a:spcPct val="115000"/>
              </a:lnSpc>
              <a:spcBef>
                <a:spcPts val="1600"/>
              </a:spcBef>
              <a:spcAft>
                <a:spcPts val="0"/>
              </a:spcAft>
              <a:buClr>
                <a:schemeClr val="lt1"/>
              </a:buClr>
              <a:buSzPts val="1400"/>
              <a:buChar char="○"/>
              <a:defRPr>
                <a:solidFill>
                  <a:schemeClr val="lt1"/>
                </a:solidFill>
              </a:defRPr>
            </a:lvl2pPr>
            <a:lvl3pPr indent="-317500" lvl="2" marL="1371600" algn="ctr">
              <a:lnSpc>
                <a:spcPct val="115000"/>
              </a:lnSpc>
              <a:spcBef>
                <a:spcPts val="1600"/>
              </a:spcBef>
              <a:spcAft>
                <a:spcPts val="0"/>
              </a:spcAft>
              <a:buClr>
                <a:schemeClr val="lt1"/>
              </a:buClr>
              <a:buSzPts val="1400"/>
              <a:buChar char="■"/>
              <a:defRPr>
                <a:solidFill>
                  <a:schemeClr val="lt1"/>
                </a:solidFill>
              </a:defRPr>
            </a:lvl3pPr>
            <a:lvl4pPr indent="-317500" lvl="3" marL="1828800" algn="ctr">
              <a:lnSpc>
                <a:spcPct val="115000"/>
              </a:lnSpc>
              <a:spcBef>
                <a:spcPts val="1600"/>
              </a:spcBef>
              <a:spcAft>
                <a:spcPts val="0"/>
              </a:spcAft>
              <a:buClr>
                <a:schemeClr val="lt1"/>
              </a:buClr>
              <a:buSzPts val="1400"/>
              <a:buChar char="●"/>
              <a:defRPr>
                <a:solidFill>
                  <a:schemeClr val="lt1"/>
                </a:solidFill>
              </a:defRPr>
            </a:lvl4pPr>
            <a:lvl5pPr indent="-317500" lvl="4" marL="2286000" algn="ctr">
              <a:lnSpc>
                <a:spcPct val="115000"/>
              </a:lnSpc>
              <a:spcBef>
                <a:spcPts val="1600"/>
              </a:spcBef>
              <a:spcAft>
                <a:spcPts val="0"/>
              </a:spcAft>
              <a:buClr>
                <a:schemeClr val="lt1"/>
              </a:buClr>
              <a:buSzPts val="1400"/>
              <a:buChar char="○"/>
              <a:defRPr>
                <a:solidFill>
                  <a:schemeClr val="lt1"/>
                </a:solidFill>
              </a:defRPr>
            </a:lvl5pPr>
            <a:lvl6pPr indent="-317500" lvl="5" marL="2743200" algn="ctr">
              <a:lnSpc>
                <a:spcPct val="115000"/>
              </a:lnSpc>
              <a:spcBef>
                <a:spcPts val="1600"/>
              </a:spcBef>
              <a:spcAft>
                <a:spcPts val="0"/>
              </a:spcAft>
              <a:buClr>
                <a:schemeClr val="lt1"/>
              </a:buClr>
              <a:buSzPts val="1400"/>
              <a:buChar char="■"/>
              <a:defRPr>
                <a:solidFill>
                  <a:schemeClr val="lt1"/>
                </a:solidFill>
              </a:defRPr>
            </a:lvl6pPr>
            <a:lvl7pPr indent="-317500" lvl="6" marL="3200400" algn="ctr">
              <a:lnSpc>
                <a:spcPct val="115000"/>
              </a:lnSpc>
              <a:spcBef>
                <a:spcPts val="1600"/>
              </a:spcBef>
              <a:spcAft>
                <a:spcPts val="0"/>
              </a:spcAft>
              <a:buClr>
                <a:schemeClr val="lt1"/>
              </a:buClr>
              <a:buSzPts val="1400"/>
              <a:buChar char="●"/>
              <a:defRPr>
                <a:solidFill>
                  <a:schemeClr val="lt1"/>
                </a:solidFill>
              </a:defRPr>
            </a:lvl7pPr>
            <a:lvl8pPr indent="-317500" lvl="7" marL="3657600" algn="ctr">
              <a:lnSpc>
                <a:spcPct val="115000"/>
              </a:lnSpc>
              <a:spcBef>
                <a:spcPts val="1600"/>
              </a:spcBef>
              <a:spcAft>
                <a:spcPts val="0"/>
              </a:spcAft>
              <a:buClr>
                <a:schemeClr val="lt1"/>
              </a:buClr>
              <a:buSzPts val="1400"/>
              <a:buChar char="○"/>
              <a:defRPr>
                <a:solidFill>
                  <a:schemeClr val="lt1"/>
                </a:solidFill>
              </a:defRPr>
            </a:lvl8pPr>
            <a:lvl9pPr indent="-317500" lvl="8" marL="4114800" algn="ctr">
              <a:lnSpc>
                <a:spcPct val="115000"/>
              </a:lnSpc>
              <a:spcBef>
                <a:spcPts val="1600"/>
              </a:spcBef>
              <a:spcAft>
                <a:spcPts val="1600"/>
              </a:spcAft>
              <a:buClr>
                <a:schemeClr val="lt1"/>
              </a:buClr>
              <a:buSzPts val="1400"/>
              <a:buChar char="■"/>
              <a:defRPr>
                <a:solidFill>
                  <a:schemeClr val="lt1"/>
                </a:solidFill>
              </a:defRPr>
            </a:lvl9pPr>
          </a:lstStyle>
          <a:p/>
        </p:txBody>
      </p:sp>
      <p:sp>
        <p:nvSpPr>
          <p:cNvPr id="51" name="Google Shape;51;p2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lt2"/>
              </a:buClr>
              <a:buSzPts val="1800"/>
              <a:buFont typeface="Source Sans Pro"/>
              <a:buChar char="●"/>
              <a:defRPr b="0" i="0" sz="1800" u="none" cap="none" strike="noStrike">
                <a:solidFill>
                  <a:schemeClr val="lt2"/>
                </a:solidFill>
                <a:latin typeface="Source Sans Pro"/>
                <a:ea typeface="Source Sans Pro"/>
                <a:cs typeface="Source Sans Pro"/>
                <a:sym typeface="Source Sans Pro"/>
              </a:defRPr>
            </a:lvl1pPr>
            <a:lvl2pPr indent="-317500" lvl="1" marL="9144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2pPr>
            <a:lvl3pPr indent="-317500" lvl="2" marL="13716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3pPr>
            <a:lvl4pPr indent="-317500" lvl="3" marL="18288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4pPr>
            <a:lvl5pPr indent="-317500" lvl="4" marL="22860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5pPr>
            <a:lvl6pPr indent="-317500" lvl="5" marL="27432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6pPr>
            <a:lvl7pPr indent="-317500" lvl="6" marL="32004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7pPr>
            <a:lvl8pPr indent="-317500" lvl="7" marL="3657600" marR="0" rtl="0" algn="l">
              <a:lnSpc>
                <a:spcPct val="115000"/>
              </a:lnSpc>
              <a:spcBef>
                <a:spcPts val="1600"/>
              </a:spcBef>
              <a:spcAft>
                <a:spcPts val="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8pPr>
            <a:lvl9pPr indent="-317500" lvl="8" marL="4114800" marR="0" rtl="0" algn="l">
              <a:lnSpc>
                <a:spcPct val="115000"/>
              </a:lnSpc>
              <a:spcBef>
                <a:spcPts val="1600"/>
              </a:spcBef>
              <a:spcAft>
                <a:spcPts val="1600"/>
              </a:spcAft>
              <a:buClr>
                <a:schemeClr val="lt2"/>
              </a:buClr>
              <a:buSzPts val="1400"/>
              <a:buFont typeface="Source Sans Pro"/>
              <a:buChar char="■"/>
              <a:defRPr b="0" i="0" sz="1400" u="none" cap="none" strike="noStrike">
                <a:solidFill>
                  <a:schemeClr val="lt2"/>
                </a:solidFill>
                <a:latin typeface="Source Sans Pro"/>
                <a:ea typeface="Source Sans Pro"/>
                <a:cs typeface="Source Sans Pro"/>
                <a:sym typeface="Source Sans Pro"/>
              </a:defRPr>
            </a:lvl9pPr>
          </a:lstStyle>
          <a:p/>
        </p:txBody>
      </p:sp>
      <p:sp>
        <p:nvSpPr>
          <p:cNvPr id="8" name="Google Shape;8;p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jnee@berkeley.edu" TargetMode="External"/><Relationship Id="rId4" Type="http://schemas.openxmlformats.org/officeDocument/2006/relationships/hyperlink" Target="mailto:eremirez@berkeley.edu" TargetMode="External"/><Relationship Id="rId5" Type="http://schemas.openxmlformats.org/officeDocument/2006/relationships/hyperlink" Target="https://drive.google.com/drive/folders/190uCv28I_JjkPfLtZLGlqejHT6jPGsRI?usp=sharing" TargetMode="External"/><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drive.google.com/file/d/1ZTWp5UAQHOaispy5VXy26CEcIRy7nz_7/view?usp=sharing" TargetMode="External"/><Relationship Id="rId4" Type="http://schemas.openxmlformats.org/officeDocument/2006/relationships/hyperlink" Target="https://drive.google.com/file/d/1uF-hGxDdpPwykBcr1Cb05rI-OVB32EME/view?usp=sharing" TargetMode="External"/><Relationship Id="rId5" Type="http://schemas.openxmlformats.org/officeDocument/2006/relationships/hyperlink" Target="https://drive.google.com/file/d/1Kv5riAeajxj5EJMp19P70Atj_IZ_yoLx/view?usp=sharing" TargetMode="External"/><Relationship Id="rId6" Type="http://schemas.openxmlformats.org/officeDocument/2006/relationships/hyperlink" Target="https://drive.google.com/file/d/1xEN3tWvsUTcpXryu03KF9Q2qj26FKQWG/view?usp=sharing" TargetMode="External"/><Relationship Id="rId7" Type="http://schemas.openxmlformats.org/officeDocument/2006/relationships/hyperlink" Target="https://drive.google.com/file/d/1qP_ImuUsBo_rOGlMP72X029sSEGTDmJO/view?usp=sharing" TargetMode="External"/><Relationship Id="rId8"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molaa.org/oaxacalifornia" TargetMode="External"/><Relationship Id="rId4" Type="http://schemas.openxmlformats.org/officeDocument/2006/relationships/hyperlink" Target="https://vcresearch.berkeley.edu/nagpra/native-american-collection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vcresearch.berkeley.edu/nagpra/native-american-collections" TargetMode="External"/><Relationship Id="rId4" Type="http://schemas.openxmlformats.org/officeDocument/2006/relationships/hyperlink" Target="https://www.goodreads.com/book/show/36692478-there-there" TargetMode="External"/><Relationship Id="rId5" Type="http://schemas.openxmlformats.org/officeDocument/2006/relationships/hyperlink" Target="https://ethnicstudies.berkeley.edu/people/beth-piatote-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mailto:jnee@berkeley.edu" TargetMode="External"/><Relationship Id="rId4" Type="http://schemas.openxmlformats.org/officeDocument/2006/relationships/hyperlink" Target="mailto:eremirez@berkeley.edu" TargetMode="External"/><Relationship Id="rId5" Type="http://schemas.openxmlformats.org/officeDocument/2006/relationships/hyperlink" Target="https://americancultures.berkeley.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
          <p:cNvSpPr txBox="1"/>
          <p:nvPr>
            <p:ph type="ctrTitle"/>
          </p:nvPr>
        </p:nvSpPr>
        <p:spPr>
          <a:xfrm>
            <a:off x="485875" y="264475"/>
            <a:ext cx="8183700" cy="1473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4200"/>
              <a:buNone/>
            </a:pPr>
            <a:r>
              <a:rPr lang="en" sz="3800"/>
              <a:t>Engaging with linguistic justice </a:t>
            </a:r>
            <a:endParaRPr sz="3800"/>
          </a:p>
          <a:p>
            <a:pPr indent="0" lvl="0" marL="0" rtl="0" algn="l">
              <a:lnSpc>
                <a:spcPct val="100000"/>
              </a:lnSpc>
              <a:spcBef>
                <a:spcPts val="0"/>
              </a:spcBef>
              <a:spcAft>
                <a:spcPts val="0"/>
              </a:spcAft>
              <a:buSzPts val="4200"/>
              <a:buNone/>
            </a:pPr>
            <a:r>
              <a:rPr lang="en" sz="2200"/>
              <a:t>through objectives-based learning &amp; independent research</a:t>
            </a:r>
            <a:endParaRPr sz="2200"/>
          </a:p>
        </p:txBody>
      </p:sp>
      <p:sp>
        <p:nvSpPr>
          <p:cNvPr id="59" name="Google Shape;59;p1"/>
          <p:cNvSpPr txBox="1"/>
          <p:nvPr>
            <p:ph idx="1" type="subTitle"/>
          </p:nvPr>
        </p:nvSpPr>
        <p:spPr>
          <a:xfrm>
            <a:off x="485875" y="1738075"/>
            <a:ext cx="8183700" cy="86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 sz="1800">
                <a:solidFill>
                  <a:srgbClr val="000000"/>
                </a:solidFill>
              </a:rPr>
              <a:t>Julia Nee (</a:t>
            </a:r>
            <a:r>
              <a:rPr lang="en" sz="1800" u="sng">
                <a:solidFill>
                  <a:srgbClr val="000000"/>
                </a:solidFill>
                <a:hlinkClick r:id="rId3">
                  <a:extLst>
                    <a:ext uri="{A12FA001-AC4F-418D-AE19-62706E023703}">
                      <ahyp:hlinkClr val="tx"/>
                    </a:ext>
                  </a:extLst>
                </a:hlinkClick>
              </a:rPr>
              <a:t>jnee@berkeley.edu</a:t>
            </a:r>
            <a:r>
              <a:rPr lang="en" sz="1800">
                <a:solidFill>
                  <a:srgbClr val="000000"/>
                </a:solidFill>
              </a:rPr>
              <a:t>) &amp; Emily Remirez (</a:t>
            </a:r>
            <a:r>
              <a:rPr lang="en" sz="1800" u="sng">
                <a:solidFill>
                  <a:srgbClr val="000000"/>
                </a:solidFill>
                <a:hlinkClick r:id="rId4">
                  <a:extLst>
                    <a:ext uri="{A12FA001-AC4F-418D-AE19-62706E023703}">
                      <ahyp:hlinkClr val="tx"/>
                    </a:ext>
                  </a:extLst>
                </a:hlinkClick>
              </a:rPr>
              <a:t>eremirez@berkeley.edu</a:t>
            </a:r>
            <a:r>
              <a:rPr lang="en" sz="1800">
                <a:solidFill>
                  <a:srgbClr val="000000"/>
                </a:solidFill>
              </a:rPr>
              <a:t>) </a:t>
            </a:r>
            <a:endParaRPr sz="1800">
              <a:solidFill>
                <a:srgbClr val="000000"/>
              </a:solidFill>
            </a:endParaRPr>
          </a:p>
          <a:p>
            <a:pPr indent="0" lvl="0" marL="0" rtl="0" algn="l">
              <a:lnSpc>
                <a:spcPct val="100000"/>
              </a:lnSpc>
              <a:spcBef>
                <a:spcPts val="0"/>
              </a:spcBef>
              <a:spcAft>
                <a:spcPts val="0"/>
              </a:spcAft>
              <a:buSzPts val="2400"/>
              <a:buNone/>
            </a:pPr>
            <a:r>
              <a:rPr lang="en" sz="1800">
                <a:solidFill>
                  <a:srgbClr val="000000"/>
                </a:solidFill>
              </a:rPr>
              <a:t>PhD candidates, UC Berkeley Department of Linguistics | </a:t>
            </a:r>
            <a:r>
              <a:rPr lang="en" sz="1800" u="sng">
                <a:solidFill>
                  <a:schemeClr val="hlink"/>
                </a:solidFill>
                <a:hlinkClick r:id="rId5"/>
              </a:rPr>
              <a:t>Presentation materials</a:t>
            </a:r>
            <a:endParaRPr sz="1200">
              <a:solidFill>
                <a:srgbClr val="000000"/>
              </a:solidFill>
            </a:endParaRPr>
          </a:p>
          <a:p>
            <a:pPr indent="0" lvl="0" marL="0" rtl="0" algn="l">
              <a:lnSpc>
                <a:spcPct val="100000"/>
              </a:lnSpc>
              <a:spcBef>
                <a:spcPts val="0"/>
              </a:spcBef>
              <a:spcAft>
                <a:spcPts val="0"/>
              </a:spcAft>
              <a:buSzPts val="2400"/>
              <a:buNone/>
            </a:pPr>
            <a:r>
              <a:t/>
            </a:r>
            <a:endParaRPr sz="1800">
              <a:solidFill>
                <a:srgbClr val="000000"/>
              </a:solidFill>
            </a:endParaRPr>
          </a:p>
        </p:txBody>
      </p:sp>
      <p:sp>
        <p:nvSpPr>
          <p:cNvPr id="60" name="Google Shape;60;p1"/>
          <p:cNvSpPr txBox="1"/>
          <p:nvPr/>
        </p:nvSpPr>
        <p:spPr>
          <a:xfrm>
            <a:off x="169250" y="4103600"/>
            <a:ext cx="7232400" cy="9144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000000"/>
                </a:solidFill>
                <a:latin typeface="Source Sans Pro"/>
                <a:ea typeface="Source Sans Pro"/>
                <a:cs typeface="Source Sans Pro"/>
                <a:sym typeface="Source Sans Pro"/>
              </a:rPr>
              <a:t>We are honored to be presenting this work,</a:t>
            </a:r>
            <a:br>
              <a:rPr b="0" i="1" lang="en" sz="1400" u="none" cap="none" strike="noStrike">
                <a:solidFill>
                  <a:srgbClr val="000000"/>
                </a:solidFill>
                <a:latin typeface="Source Sans Pro"/>
                <a:ea typeface="Source Sans Pro"/>
                <a:cs typeface="Source Sans Pro"/>
                <a:sym typeface="Source Sans Pro"/>
              </a:rPr>
            </a:br>
            <a:r>
              <a:rPr b="0" i="1" lang="en" sz="1400" u="none" cap="none" strike="noStrike">
                <a:solidFill>
                  <a:srgbClr val="000000"/>
                </a:solidFill>
                <a:latin typeface="Source Sans Pro"/>
                <a:ea typeface="Source Sans Pro"/>
                <a:cs typeface="Source Sans Pro"/>
                <a:sym typeface="Source Sans Pro"/>
              </a:rPr>
              <a:t>which was carried out on the traditional, ancestral, and unceded land of the </a:t>
            </a:r>
            <a:r>
              <a:rPr b="1" i="1" lang="en" sz="1400" u="none" cap="none" strike="noStrike">
                <a:solidFill>
                  <a:srgbClr val="000000"/>
                </a:solidFill>
                <a:latin typeface="Source Sans Pro"/>
                <a:ea typeface="Source Sans Pro"/>
                <a:cs typeface="Source Sans Pro"/>
                <a:sym typeface="Source Sans Pro"/>
              </a:rPr>
              <a:t>Ohlone people,</a:t>
            </a:r>
            <a:br>
              <a:rPr b="0" i="1" lang="en" sz="1400" u="none" cap="none" strike="noStrike">
                <a:solidFill>
                  <a:srgbClr val="000000"/>
                </a:solidFill>
                <a:latin typeface="Source Sans Pro"/>
                <a:ea typeface="Source Sans Pro"/>
                <a:cs typeface="Source Sans Pro"/>
                <a:sym typeface="Source Sans Pro"/>
              </a:rPr>
            </a:br>
            <a:r>
              <a:rPr b="0" i="1" lang="en" sz="1400" u="none" cap="none" strike="noStrike">
                <a:solidFill>
                  <a:srgbClr val="000000"/>
                </a:solidFill>
                <a:latin typeface="Source Sans Pro"/>
                <a:ea typeface="Source Sans Pro"/>
                <a:cs typeface="Source Sans Pro"/>
                <a:sym typeface="Source Sans Pro"/>
              </a:rPr>
              <a:t>and we acknowledge that the Ohlone people’s relationships with this land continue to this day.</a:t>
            </a:r>
            <a:endParaRPr b="0" i="1" sz="1400" u="none" cap="none" strike="noStrike">
              <a:solidFill>
                <a:srgbClr val="000000"/>
              </a:solidFill>
              <a:latin typeface="Source Sans Pro"/>
              <a:ea typeface="Source Sans Pro"/>
              <a:cs typeface="Source Sans Pro"/>
              <a:sym typeface="Source Sans Pro"/>
            </a:endParaRPr>
          </a:p>
        </p:txBody>
      </p:sp>
      <p:sp>
        <p:nvSpPr>
          <p:cNvPr id="61" name="Google Shape;61;p1"/>
          <p:cNvSpPr/>
          <p:nvPr/>
        </p:nvSpPr>
        <p:spPr>
          <a:xfrm>
            <a:off x="7670750" y="3775050"/>
            <a:ext cx="1208700" cy="1197000"/>
          </a:xfrm>
          <a:prstGeom prst="roundRect">
            <a:avLst>
              <a:gd fmla="val 16667" name="adj"/>
            </a:avLst>
          </a:prstGeom>
          <a:solidFill>
            <a:srgbClr val="FFFFFF"/>
          </a:solidFill>
          <a:ln cap="flat" cmpd="sng" w="9525">
            <a:solidFill>
              <a:schemeClr val="dk2"/>
            </a:solidFill>
            <a:prstDash val="solid"/>
            <a:round/>
            <a:headEnd len="sm" w="sm" type="none"/>
            <a:tailEnd len="sm" w="sm" type="none"/>
          </a:ln>
          <a:effectLst>
            <a:outerShdw blurRad="85725" rotWithShape="0" algn="bl" dir="1200000" dist="104775">
              <a:srgbClr val="000000">
                <a:alpha val="4980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2" name="Google Shape;62;p1"/>
          <p:cNvPicPr preferRelativeResize="0"/>
          <p:nvPr/>
        </p:nvPicPr>
        <p:blipFill rotWithShape="1">
          <a:blip r:embed="rId6">
            <a:alphaModFix/>
          </a:blip>
          <a:srcRect b="0" l="0" r="0" t="0"/>
          <a:stretch/>
        </p:blipFill>
        <p:spPr>
          <a:xfrm>
            <a:off x="7626064" y="3746806"/>
            <a:ext cx="1288800" cy="1288800"/>
          </a:xfrm>
          <a:prstGeom prst="roundRect">
            <a:avLst>
              <a:gd fmla="val 16667"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2"/>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Course overview: </a:t>
            </a:r>
            <a:r>
              <a:rPr i="1" lang="en"/>
              <a:t>Language in the US</a:t>
            </a:r>
            <a:endParaRPr/>
          </a:p>
        </p:txBody>
      </p:sp>
      <p:sp>
        <p:nvSpPr>
          <p:cNvPr id="68" name="Google Shape;68;p2"/>
          <p:cNvSpPr txBox="1"/>
          <p:nvPr>
            <p:ph idx="1" type="body"/>
          </p:nvPr>
        </p:nvSpPr>
        <p:spPr>
          <a:xfrm>
            <a:off x="311700" y="1152475"/>
            <a:ext cx="8520600" cy="37227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Introductory course examining language and social structures (including race, gender, and class) in what is now known as the US (</a:t>
            </a:r>
            <a:r>
              <a:rPr lang="en" u="sng">
                <a:solidFill>
                  <a:schemeClr val="hlink"/>
                </a:solidFill>
                <a:hlinkClick r:id="rId3"/>
              </a:rPr>
              <a:t>syllabus</a:t>
            </a:r>
            <a:r>
              <a:rPr lang="en"/>
              <a:t>)</a:t>
            </a:r>
            <a:endParaRPr/>
          </a:p>
          <a:p>
            <a:pPr indent="-317500" lvl="1" marL="914400" rtl="0" algn="l">
              <a:lnSpc>
                <a:spcPct val="115000"/>
              </a:lnSpc>
              <a:spcBef>
                <a:spcPts val="0"/>
              </a:spcBef>
              <a:spcAft>
                <a:spcPts val="0"/>
              </a:spcAft>
              <a:buSzPts val="1400"/>
              <a:buChar char="○"/>
            </a:pPr>
            <a:r>
              <a:rPr lang="en"/>
              <a:t>Fulfills university American Cultures requirement</a:t>
            </a:r>
            <a:endParaRPr/>
          </a:p>
          <a:p>
            <a:pPr indent="-317500" lvl="1" marL="914400" rtl="0" algn="l">
              <a:lnSpc>
                <a:spcPct val="115000"/>
              </a:lnSpc>
              <a:spcBef>
                <a:spcPts val="0"/>
              </a:spcBef>
              <a:spcAft>
                <a:spcPts val="0"/>
              </a:spcAft>
              <a:buSzPts val="1400"/>
              <a:buChar char="○"/>
            </a:pPr>
            <a:r>
              <a:rPr lang="en"/>
              <a:t>No prerequisites; 41 students from a variety of majors</a:t>
            </a:r>
            <a:endParaRPr/>
          </a:p>
          <a:p>
            <a:pPr indent="-342900" lvl="0" marL="457200" rtl="0" algn="l">
              <a:lnSpc>
                <a:spcPct val="115000"/>
              </a:lnSpc>
              <a:spcBef>
                <a:spcPts val="0"/>
              </a:spcBef>
              <a:spcAft>
                <a:spcPts val="0"/>
              </a:spcAft>
              <a:buSzPts val="1800"/>
              <a:buChar char="●"/>
            </a:pPr>
            <a:r>
              <a:rPr lang="en"/>
              <a:t>Intensive 6-week summer course (2 synchronous hours/day, Monday-Friday)</a:t>
            </a:r>
            <a:endParaRPr/>
          </a:p>
          <a:p>
            <a:pPr indent="-317500" lvl="1" marL="914400" rtl="0" algn="l">
              <a:lnSpc>
                <a:spcPct val="115000"/>
              </a:lnSpc>
              <a:spcBef>
                <a:spcPts val="0"/>
              </a:spcBef>
              <a:spcAft>
                <a:spcPts val="0"/>
              </a:spcAft>
              <a:buSzPts val="1400"/>
              <a:buChar char="○"/>
            </a:pPr>
            <a:r>
              <a:rPr lang="en"/>
              <a:t>Course lecture &amp; discussion with Julia Mondays through Thursdays</a:t>
            </a:r>
            <a:endParaRPr/>
          </a:p>
          <a:p>
            <a:pPr indent="-317500" lvl="1" marL="914400" rtl="0" algn="l">
              <a:lnSpc>
                <a:spcPct val="115000"/>
              </a:lnSpc>
              <a:spcBef>
                <a:spcPts val="0"/>
              </a:spcBef>
              <a:spcAft>
                <a:spcPts val="0"/>
              </a:spcAft>
              <a:buSzPts val="1400"/>
              <a:buChar char="○"/>
            </a:pPr>
            <a:r>
              <a:rPr lang="en"/>
              <a:t>Research methods &amp; project development with Emily on Fridays</a:t>
            </a:r>
            <a:endParaRPr/>
          </a:p>
          <a:p>
            <a:pPr indent="-342900" lvl="0" marL="457200" rtl="0" algn="l">
              <a:lnSpc>
                <a:spcPct val="115000"/>
              </a:lnSpc>
              <a:spcBef>
                <a:spcPts val="0"/>
              </a:spcBef>
              <a:spcAft>
                <a:spcPts val="0"/>
              </a:spcAft>
              <a:buSzPts val="1800"/>
              <a:buChar char="●"/>
            </a:pPr>
            <a:r>
              <a:rPr lang="en"/>
              <a:t>Learning objectives for class meetings are submitted “daily”</a:t>
            </a:r>
            <a:endParaRPr/>
          </a:p>
          <a:p>
            <a:pPr indent="-317500" lvl="1" marL="914400" rtl="0" algn="l">
              <a:lnSpc>
                <a:spcPct val="115000"/>
              </a:lnSpc>
              <a:spcBef>
                <a:spcPts val="0"/>
              </a:spcBef>
              <a:spcAft>
                <a:spcPts val="0"/>
              </a:spcAft>
              <a:buSzPts val="1400"/>
              <a:buChar char="○"/>
            </a:pPr>
            <a:r>
              <a:rPr lang="en"/>
              <a:t>Flexible due dates &amp; formats (recordings, short answers, discussion posts)</a:t>
            </a:r>
            <a:endParaRPr/>
          </a:p>
          <a:p>
            <a:pPr indent="-317500" lvl="1" marL="914400" rtl="0" algn="l">
              <a:lnSpc>
                <a:spcPct val="115000"/>
              </a:lnSpc>
              <a:spcBef>
                <a:spcPts val="0"/>
              </a:spcBef>
              <a:spcAft>
                <a:spcPts val="0"/>
              </a:spcAft>
              <a:buSzPts val="1400"/>
              <a:buChar char="○"/>
            </a:pPr>
            <a:r>
              <a:rPr lang="en"/>
              <a:t>Ability to re-submit multiple times</a:t>
            </a:r>
            <a:endParaRPr/>
          </a:p>
          <a:p>
            <a:pPr indent="-342900" lvl="0" marL="457200" rtl="0" algn="l">
              <a:lnSpc>
                <a:spcPct val="115000"/>
              </a:lnSpc>
              <a:spcBef>
                <a:spcPts val="0"/>
              </a:spcBef>
              <a:spcAft>
                <a:spcPts val="0"/>
              </a:spcAft>
              <a:buSzPts val="1800"/>
              <a:buChar char="●"/>
            </a:pPr>
            <a:r>
              <a:rPr lang="en"/>
              <a:t> Independent research project (</a:t>
            </a:r>
            <a:r>
              <a:rPr lang="en" u="sng">
                <a:solidFill>
                  <a:schemeClr val="hlink"/>
                </a:solidFill>
                <a:hlinkClick r:id="rId4"/>
              </a:rPr>
              <a:t>assignment</a:t>
            </a:r>
            <a:r>
              <a:rPr lang="en"/>
              <a:t>) </a:t>
            </a:r>
            <a:endParaRPr/>
          </a:p>
          <a:p>
            <a:pPr indent="-317500" lvl="1" marL="914400" rtl="0" algn="l">
              <a:lnSpc>
                <a:spcPct val="115000"/>
              </a:lnSpc>
              <a:spcBef>
                <a:spcPts val="0"/>
              </a:spcBef>
              <a:spcAft>
                <a:spcPts val="0"/>
              </a:spcAft>
              <a:buSzPts val="1400"/>
              <a:buChar char="○"/>
            </a:pPr>
            <a:r>
              <a:rPr lang="en"/>
              <a:t>Synthesized course material with students’ own experience &amp; expertise</a:t>
            </a:r>
            <a:endParaRPr/>
          </a:p>
          <a:p>
            <a:pPr indent="-317500" lvl="1" marL="914400" rtl="0" algn="l">
              <a:lnSpc>
                <a:spcPct val="115000"/>
              </a:lnSpc>
              <a:spcBef>
                <a:spcPts val="0"/>
              </a:spcBef>
              <a:spcAft>
                <a:spcPts val="0"/>
              </a:spcAft>
              <a:buSzPts val="1400"/>
              <a:buChar char="○"/>
            </a:pPr>
            <a:r>
              <a:rPr lang="en"/>
              <a:t>Built up incrementally through milestones (</a:t>
            </a:r>
            <a:r>
              <a:rPr lang="en" u="sng">
                <a:solidFill>
                  <a:schemeClr val="hlink"/>
                </a:solidFill>
                <a:hlinkClick r:id="rId5"/>
              </a:rPr>
              <a:t>1</a:t>
            </a:r>
            <a:r>
              <a:rPr lang="en"/>
              <a:t>, </a:t>
            </a:r>
            <a:r>
              <a:rPr lang="en" u="sng">
                <a:solidFill>
                  <a:schemeClr val="hlink"/>
                </a:solidFill>
                <a:hlinkClick r:id="rId6"/>
              </a:rPr>
              <a:t>2</a:t>
            </a:r>
            <a:r>
              <a:rPr lang="en"/>
              <a:t>, </a:t>
            </a:r>
            <a:r>
              <a:rPr lang="en" u="sng">
                <a:solidFill>
                  <a:schemeClr val="hlink"/>
                </a:solidFill>
                <a:hlinkClick r:id="rId7"/>
              </a:rPr>
              <a:t>3</a:t>
            </a:r>
            <a:r>
              <a:rPr lang="en"/>
              <a:t>) with peer &amp; instructor feedback</a:t>
            </a:r>
            <a:endParaRPr/>
          </a:p>
        </p:txBody>
      </p:sp>
      <p:pic>
        <p:nvPicPr>
          <p:cNvPr descr="Image of a darkened map of the US with the word language in white written inside it." id="69" name="Google Shape;69;p2"/>
          <p:cNvPicPr preferRelativeResize="0"/>
          <p:nvPr/>
        </p:nvPicPr>
        <p:blipFill rotWithShape="1">
          <a:blip r:embed="rId8">
            <a:alphaModFix/>
          </a:blip>
          <a:srcRect b="0" l="0" r="0" t="0"/>
          <a:stretch/>
        </p:blipFill>
        <p:spPr>
          <a:xfrm rot="8">
            <a:off x="6560599" y="2647953"/>
            <a:ext cx="2522600" cy="160994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3"/>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We wanted students to...</a:t>
            </a:r>
            <a:endParaRPr/>
          </a:p>
        </p:txBody>
      </p:sp>
      <p:sp>
        <p:nvSpPr>
          <p:cNvPr id="75" name="Google Shape;7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Char char="●"/>
            </a:pPr>
            <a:r>
              <a:rPr lang="en">
                <a:solidFill>
                  <a:schemeClr val="dk2"/>
                </a:solidFill>
              </a:rPr>
              <a:t>Participate sincerely and constructively</a:t>
            </a:r>
            <a:endParaRPr>
              <a:solidFill>
                <a:schemeClr val="dk2"/>
              </a:solidFill>
            </a:endParaRPr>
          </a:p>
          <a:p>
            <a:pPr indent="-342900" lvl="0" marL="457200" rtl="0" algn="l">
              <a:lnSpc>
                <a:spcPct val="115000"/>
              </a:lnSpc>
              <a:spcBef>
                <a:spcPts val="0"/>
              </a:spcBef>
              <a:spcAft>
                <a:spcPts val="0"/>
              </a:spcAft>
              <a:buSzPts val="1800"/>
              <a:buChar char="●"/>
            </a:pPr>
            <a:r>
              <a:rPr lang="en">
                <a:solidFill>
                  <a:schemeClr val="dk2"/>
                </a:solidFill>
              </a:rPr>
              <a:t>Feel respected, valued, and capable of success </a:t>
            </a:r>
            <a:endParaRPr>
              <a:solidFill>
                <a:schemeClr val="dk2"/>
              </a:solidFill>
            </a:endParaRPr>
          </a:p>
          <a:p>
            <a:pPr indent="-342900" lvl="0" marL="457200" rtl="0" algn="l">
              <a:lnSpc>
                <a:spcPct val="115000"/>
              </a:lnSpc>
              <a:spcBef>
                <a:spcPts val="0"/>
              </a:spcBef>
              <a:spcAft>
                <a:spcPts val="0"/>
              </a:spcAft>
              <a:buSzPts val="1800"/>
              <a:buChar char="●"/>
            </a:pPr>
            <a:r>
              <a:rPr lang="en"/>
              <a:t>Develop robust investment as learners </a:t>
            </a:r>
            <a:endParaRPr/>
          </a:p>
          <a:p>
            <a:pPr indent="-342900" lvl="0" marL="457200" rtl="0" algn="l">
              <a:lnSpc>
                <a:spcPct val="115000"/>
              </a:lnSpc>
              <a:spcBef>
                <a:spcPts val="0"/>
              </a:spcBef>
              <a:spcAft>
                <a:spcPts val="0"/>
              </a:spcAft>
              <a:buSzPts val="1800"/>
              <a:buChar char="●"/>
            </a:pPr>
            <a:r>
              <a:rPr lang="en"/>
              <a:t>View themselves as not only consumers but constructors of knowledge</a:t>
            </a:r>
            <a:endParaRPr/>
          </a:p>
          <a:p>
            <a:pPr indent="-342900" lvl="0" marL="457200" rtl="0" algn="l">
              <a:lnSpc>
                <a:spcPct val="115000"/>
              </a:lnSpc>
              <a:spcBef>
                <a:spcPts val="0"/>
              </a:spcBef>
              <a:spcAft>
                <a:spcPts val="0"/>
              </a:spcAft>
              <a:buSzPts val="1800"/>
              <a:buChar char="●"/>
            </a:pPr>
            <a:r>
              <a:rPr lang="en"/>
              <a:t>Interrogate the way value is assigned to different types of knowledge </a:t>
            </a:r>
            <a:endParaRPr/>
          </a:p>
          <a:p>
            <a:pPr indent="-342900" lvl="0" marL="457200" rtl="0" algn="l">
              <a:lnSpc>
                <a:spcPct val="115000"/>
              </a:lnSpc>
              <a:spcBef>
                <a:spcPts val="0"/>
              </a:spcBef>
              <a:spcAft>
                <a:spcPts val="0"/>
              </a:spcAft>
              <a:buClr>
                <a:schemeClr val="dk2"/>
              </a:buClr>
              <a:buSzPts val="1800"/>
              <a:buChar char="●"/>
            </a:pPr>
            <a:r>
              <a:rPr lang="en">
                <a:solidFill>
                  <a:schemeClr val="dk2"/>
                </a:solidFill>
              </a:rPr>
              <a:t>Reflect on their own positions within systems of oppression</a:t>
            </a:r>
            <a:endParaRPr>
              <a:solidFill>
                <a:schemeClr val="dk2"/>
              </a:solidFill>
            </a:endParaRPr>
          </a:p>
          <a:p>
            <a:pPr indent="-342900" lvl="0" marL="457200" rtl="0" algn="l">
              <a:lnSpc>
                <a:spcPct val="115000"/>
              </a:lnSpc>
              <a:spcBef>
                <a:spcPts val="0"/>
              </a:spcBef>
              <a:spcAft>
                <a:spcPts val="0"/>
              </a:spcAft>
              <a:buClr>
                <a:schemeClr val="dk2"/>
              </a:buClr>
              <a:buSzPts val="1800"/>
              <a:buChar char="●"/>
            </a:pPr>
            <a:r>
              <a:rPr lang="en">
                <a:solidFill>
                  <a:schemeClr val="dk2"/>
                </a:solidFill>
              </a:rPr>
              <a:t>Integrate course content with the realities of Summer 2020 </a:t>
            </a:r>
            <a:endParaRPr>
              <a:solidFill>
                <a:schemeClr val="dk2"/>
              </a:solidFill>
            </a:endParaRPr>
          </a:p>
          <a:p>
            <a:pPr indent="-342900" lvl="0" marL="457200" rtl="0" algn="l">
              <a:lnSpc>
                <a:spcPct val="115000"/>
              </a:lnSpc>
              <a:spcBef>
                <a:spcPts val="0"/>
              </a:spcBef>
              <a:spcAft>
                <a:spcPts val="0"/>
              </a:spcAft>
              <a:buClr>
                <a:schemeClr val="dk2"/>
              </a:buClr>
              <a:buSzPts val="1800"/>
              <a:buChar char="●"/>
            </a:pPr>
            <a:r>
              <a:rPr lang="en">
                <a:solidFill>
                  <a:schemeClr val="dk2"/>
                </a:solidFill>
              </a:rPr>
              <a:t>Practice and acquire skills applicable beyond the classroom</a:t>
            </a:r>
            <a:endParaRPr>
              <a:solidFill>
                <a:schemeClr val="dk2"/>
              </a:solidFill>
            </a:endParaRPr>
          </a:p>
        </p:txBody>
      </p:sp>
      <p:pic>
        <p:nvPicPr>
          <p:cNvPr descr="Decorative image of students as stick figures." id="76" name="Google Shape;76;p3"/>
          <p:cNvPicPr preferRelativeResize="0"/>
          <p:nvPr/>
        </p:nvPicPr>
        <p:blipFill rotWithShape="1">
          <a:blip r:embed="rId3">
            <a:alphaModFix/>
          </a:blip>
          <a:srcRect b="0" l="0" r="0" t="0"/>
          <a:stretch/>
        </p:blipFill>
        <p:spPr>
          <a:xfrm>
            <a:off x="6178731" y="3370217"/>
            <a:ext cx="3160894" cy="20609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4"/>
          <p:cNvSpPr txBox="1"/>
          <p:nvPr>
            <p:ph type="title"/>
          </p:nvPr>
        </p:nvSpPr>
        <p:spPr>
          <a:xfrm>
            <a:off x="265500" y="724200"/>
            <a:ext cx="4045200" cy="3695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800"/>
              <a:buNone/>
            </a:pPr>
            <a:r>
              <a:rPr lang="en"/>
              <a:t>Learner investment</a:t>
            </a:r>
            <a:endParaRPr/>
          </a:p>
          <a:p>
            <a:pPr indent="0" lvl="0" marL="0" rtl="0" algn="ctr">
              <a:lnSpc>
                <a:spcPct val="100000"/>
              </a:lnSpc>
              <a:spcBef>
                <a:spcPts val="0"/>
              </a:spcBef>
              <a:spcAft>
                <a:spcPts val="0"/>
              </a:spcAft>
              <a:buSzPts val="3800"/>
              <a:buNone/>
            </a:pPr>
            <a:r>
              <a:rPr lang="en" sz="1800"/>
              <a:t>(Norton Peirce 1995)</a:t>
            </a:r>
            <a:endParaRPr sz="1800"/>
          </a:p>
        </p:txBody>
      </p:sp>
      <p:sp>
        <p:nvSpPr>
          <p:cNvPr id="82" name="Google Shape;82;p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1800"/>
              <a:buNone/>
            </a:pPr>
            <a:r>
              <a:rPr lang="en" sz="2200"/>
              <a:t>The learner needs an environment that is supportive and accepting of students’ identities</a:t>
            </a:r>
            <a:endParaRPr sz="2200"/>
          </a:p>
          <a:p>
            <a:pPr indent="0" lvl="0" marL="0" rtl="0" algn="l">
              <a:lnSpc>
                <a:spcPct val="115000"/>
              </a:lnSpc>
              <a:spcBef>
                <a:spcPts val="1600"/>
              </a:spcBef>
              <a:spcAft>
                <a:spcPts val="1600"/>
              </a:spcAft>
              <a:buSzPts val="1800"/>
              <a:buNone/>
            </a:pPr>
            <a:r>
              <a:rPr lang="en" sz="2200"/>
              <a:t>“A student may be a highly </a:t>
            </a:r>
            <a:r>
              <a:rPr i="1" lang="en" sz="2200"/>
              <a:t>motivated</a:t>
            </a:r>
            <a:r>
              <a:rPr lang="en" sz="2200"/>
              <a:t> learner, but may not be </a:t>
            </a:r>
            <a:r>
              <a:rPr i="1" lang="en" sz="2200"/>
              <a:t>invested</a:t>
            </a:r>
            <a:r>
              <a:rPr lang="en" sz="2200"/>
              <a:t>...if [classroom] practices are racist, sexist, or homophobic.” </a:t>
            </a:r>
            <a:r>
              <a:rPr lang="en" sz="1400"/>
              <a:t>(Darvin &amp; Norton 2015)</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5"/>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Learning objectives-based framework*</a:t>
            </a:r>
            <a:endParaRPr/>
          </a:p>
        </p:txBody>
      </p:sp>
      <p:sp>
        <p:nvSpPr>
          <p:cNvPr id="88" name="Google Shape;88;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All assessments are </a:t>
            </a:r>
            <a:r>
              <a:rPr b="1" lang="en">
                <a:solidFill>
                  <a:srgbClr val="102BA7"/>
                </a:solidFill>
              </a:rPr>
              <a:t>formative</a:t>
            </a:r>
            <a:r>
              <a:rPr lang="en"/>
              <a:t>, providing data that inform students’ progress</a:t>
            </a:r>
            <a:endParaRPr i="1"/>
          </a:p>
          <a:p>
            <a:pPr indent="-317500" lvl="1" marL="914400" rtl="0" algn="l">
              <a:lnSpc>
                <a:spcPct val="115000"/>
              </a:lnSpc>
              <a:spcBef>
                <a:spcPts val="0"/>
              </a:spcBef>
              <a:spcAft>
                <a:spcPts val="0"/>
              </a:spcAft>
              <a:buSzPts val="1400"/>
              <a:buChar char="○"/>
            </a:pPr>
            <a:r>
              <a:rPr lang="en"/>
              <a:t>Lowers stakes of any single assignment </a:t>
            </a:r>
            <a:endParaRPr/>
          </a:p>
          <a:p>
            <a:pPr indent="-317500" lvl="1" marL="914400" rtl="0" algn="l">
              <a:lnSpc>
                <a:spcPct val="115000"/>
              </a:lnSpc>
              <a:spcBef>
                <a:spcPts val="0"/>
              </a:spcBef>
              <a:spcAft>
                <a:spcPts val="0"/>
              </a:spcAft>
              <a:buSzPts val="1400"/>
              <a:buChar char="○"/>
            </a:pPr>
            <a:r>
              <a:rPr lang="en"/>
              <a:t>Encourages progress from any starting point</a:t>
            </a:r>
            <a:endParaRPr/>
          </a:p>
          <a:p>
            <a:pPr indent="-342900" lvl="0" marL="457200" rtl="0" algn="l">
              <a:lnSpc>
                <a:spcPct val="115000"/>
              </a:lnSpc>
              <a:spcBef>
                <a:spcPts val="0"/>
              </a:spcBef>
              <a:spcAft>
                <a:spcPts val="0"/>
              </a:spcAft>
              <a:buSzPts val="1800"/>
              <a:buChar char="●"/>
            </a:pPr>
            <a:r>
              <a:rPr lang="en"/>
              <a:t>Grading is </a:t>
            </a:r>
            <a:r>
              <a:rPr b="1" lang="en">
                <a:solidFill>
                  <a:srgbClr val="102BA7"/>
                </a:solidFill>
              </a:rPr>
              <a:t>transparent</a:t>
            </a:r>
            <a:r>
              <a:rPr b="1" lang="en"/>
              <a:t> </a:t>
            </a:r>
            <a:r>
              <a:rPr lang="en"/>
              <a:t>and reflects only student mastery </a:t>
            </a:r>
            <a:endParaRPr/>
          </a:p>
          <a:p>
            <a:pPr indent="-317500" lvl="1" marL="914400" rtl="0" algn="l">
              <a:lnSpc>
                <a:spcPct val="115000"/>
              </a:lnSpc>
              <a:spcBef>
                <a:spcPts val="0"/>
              </a:spcBef>
              <a:spcAft>
                <a:spcPts val="0"/>
              </a:spcAft>
              <a:buSzPts val="1400"/>
              <a:buChar char="○"/>
            </a:pPr>
            <a:r>
              <a:rPr lang="en"/>
              <a:t>Robust to circumstances beyond students’ control</a:t>
            </a:r>
            <a:endParaRPr/>
          </a:p>
          <a:p>
            <a:pPr indent="-317500" lvl="1" marL="914400" rtl="0" algn="l">
              <a:lnSpc>
                <a:spcPct val="115000"/>
              </a:lnSpc>
              <a:spcBef>
                <a:spcPts val="0"/>
              </a:spcBef>
              <a:spcAft>
                <a:spcPts val="0"/>
              </a:spcAft>
              <a:buSzPts val="1400"/>
              <a:buChar char="○"/>
            </a:pPr>
            <a:r>
              <a:rPr lang="en"/>
              <a:t>Ameliorates the effect of situational inequities on students’ grades</a:t>
            </a:r>
            <a:endParaRPr/>
          </a:p>
          <a:p>
            <a:pPr indent="-342900" lvl="0" marL="457200" rtl="0" algn="l">
              <a:lnSpc>
                <a:spcPct val="115000"/>
              </a:lnSpc>
              <a:spcBef>
                <a:spcPts val="0"/>
              </a:spcBef>
              <a:spcAft>
                <a:spcPts val="0"/>
              </a:spcAft>
              <a:buClr>
                <a:schemeClr val="dk2"/>
              </a:buClr>
              <a:buSzPts val="1800"/>
              <a:buChar char="●"/>
            </a:pPr>
            <a:r>
              <a:rPr b="1" lang="en">
                <a:solidFill>
                  <a:srgbClr val="102BA7"/>
                </a:solidFill>
              </a:rPr>
              <a:t>Mistakes</a:t>
            </a:r>
            <a:r>
              <a:rPr lang="en">
                <a:solidFill>
                  <a:schemeClr val="dk2"/>
                </a:solidFill>
              </a:rPr>
              <a:t> are central to the learning process</a:t>
            </a:r>
            <a:endParaRPr>
              <a:solidFill>
                <a:schemeClr val="dk2"/>
              </a:solidFill>
            </a:endParaRPr>
          </a:p>
          <a:p>
            <a:pPr indent="-317500" lvl="1" marL="914400" rtl="0" algn="l">
              <a:lnSpc>
                <a:spcPct val="115000"/>
              </a:lnSpc>
              <a:spcBef>
                <a:spcPts val="0"/>
              </a:spcBef>
              <a:spcAft>
                <a:spcPts val="0"/>
              </a:spcAft>
              <a:buSzPts val="1400"/>
              <a:buChar char="○"/>
            </a:pPr>
            <a:r>
              <a:rPr lang="en"/>
              <a:t>Reduces fear of failure, increasing sincere participation</a:t>
            </a:r>
            <a:endParaRPr/>
          </a:p>
          <a:p>
            <a:pPr indent="-317500" lvl="1" marL="914400" rtl="0" algn="l">
              <a:lnSpc>
                <a:spcPct val="115000"/>
              </a:lnSpc>
              <a:spcBef>
                <a:spcPts val="0"/>
              </a:spcBef>
              <a:spcAft>
                <a:spcPts val="0"/>
              </a:spcAft>
              <a:buSzPts val="1400"/>
              <a:buChar char="○"/>
            </a:pPr>
            <a:r>
              <a:rPr lang="en"/>
              <a:t>Parallels the authentic and iterative </a:t>
            </a:r>
            <a:r>
              <a:rPr i="1" lang="en"/>
              <a:t>process </a:t>
            </a:r>
            <a:r>
              <a:rPr lang="en"/>
              <a:t>of research</a:t>
            </a:r>
            <a:endParaRPr/>
          </a:p>
        </p:txBody>
      </p:sp>
      <p:sp>
        <p:nvSpPr>
          <p:cNvPr id="89" name="Google Shape;89;p5"/>
          <p:cNvSpPr txBox="1"/>
          <p:nvPr/>
        </p:nvSpPr>
        <p:spPr>
          <a:xfrm>
            <a:off x="5127725" y="4635150"/>
            <a:ext cx="3801600" cy="4422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Source Sans Pro"/>
                <a:ea typeface="Source Sans Pro"/>
                <a:cs typeface="Source Sans Pro"/>
                <a:sym typeface="Source Sans Pro"/>
              </a:rPr>
              <a:t>*Based on </a:t>
            </a:r>
            <a:r>
              <a:rPr b="0" i="1" lang="en" sz="1400" u="none" cap="none" strike="noStrike">
                <a:solidFill>
                  <a:srgbClr val="000000"/>
                </a:solidFill>
                <a:latin typeface="Source Sans Pro"/>
                <a:ea typeface="Source Sans Pro"/>
                <a:cs typeface="Source Sans Pro"/>
                <a:sym typeface="Source Sans Pro"/>
              </a:rPr>
              <a:t>Grading for Equity </a:t>
            </a:r>
            <a:r>
              <a:rPr b="0" i="0" lang="en" sz="1400" u="none" cap="none" strike="noStrike">
                <a:solidFill>
                  <a:srgbClr val="000000"/>
                </a:solidFill>
                <a:latin typeface="Source Sans Pro"/>
                <a:ea typeface="Source Sans Pro"/>
                <a:cs typeface="Source Sans Pro"/>
                <a:sym typeface="Source Sans Pro"/>
              </a:rPr>
              <a:t>(Feldman 2019)</a:t>
            </a:r>
            <a:endParaRPr b="0" i="0" sz="1400" u="none" cap="none" strike="noStrike">
              <a:solidFill>
                <a:srgbClr val="000000"/>
              </a:solidFill>
              <a:latin typeface="Source Sans Pro"/>
              <a:ea typeface="Source Sans Pro"/>
              <a:cs typeface="Source Sans Pro"/>
              <a:sym typeface="Source Sans Pro"/>
            </a:endParaRPr>
          </a:p>
        </p:txBody>
      </p:sp>
      <p:pic>
        <p:nvPicPr>
          <p:cNvPr descr="Image of four curved blue arrows in a circle, standing for a cycle." id="90" name="Google Shape;90;p5"/>
          <p:cNvPicPr preferRelativeResize="0"/>
          <p:nvPr/>
        </p:nvPicPr>
        <p:blipFill rotWithShape="1">
          <a:blip r:embed="rId3">
            <a:alphaModFix/>
          </a:blip>
          <a:srcRect b="0" l="0" r="0" t="0"/>
          <a:stretch/>
        </p:blipFill>
        <p:spPr>
          <a:xfrm>
            <a:off x="6356772" y="2252797"/>
            <a:ext cx="2314436" cy="2228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6"/>
          <p:cNvSpPr txBox="1"/>
          <p:nvPr>
            <p:ph idx="1" type="body"/>
          </p:nvPr>
        </p:nvSpPr>
        <p:spPr>
          <a:xfrm>
            <a:off x="311700" y="1152475"/>
            <a:ext cx="8520600" cy="386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rgbClr val="102BA7"/>
                </a:solidFill>
              </a:rPr>
              <a:t>Learning objective: </a:t>
            </a:r>
            <a:r>
              <a:rPr lang="en"/>
              <a:t>Explain the socially constructed nature of the concept of race in America by examining how individuals may be considered as belonging to different races depending on the social context.</a:t>
            </a:r>
            <a:endParaRPr/>
          </a:p>
          <a:p>
            <a:pPr indent="0" lvl="0" marL="0" rtl="0" algn="l">
              <a:lnSpc>
                <a:spcPct val="115000"/>
              </a:lnSpc>
              <a:spcBef>
                <a:spcPts val="0"/>
              </a:spcBef>
              <a:spcAft>
                <a:spcPts val="0"/>
              </a:spcAft>
              <a:buSzPts val="1800"/>
              <a:buNone/>
            </a:pPr>
            <a:r>
              <a:t/>
            </a:r>
            <a:endParaRPr sz="800"/>
          </a:p>
          <a:p>
            <a:pPr indent="0" lvl="0" marL="0" rtl="0" algn="l">
              <a:lnSpc>
                <a:spcPct val="115000"/>
              </a:lnSpc>
              <a:spcBef>
                <a:spcPts val="0"/>
              </a:spcBef>
              <a:spcAft>
                <a:spcPts val="0"/>
              </a:spcAft>
              <a:buSzPts val="1800"/>
              <a:buNone/>
            </a:pPr>
            <a:r>
              <a:rPr b="1" lang="en">
                <a:solidFill>
                  <a:srgbClr val="102BA7"/>
                </a:solidFill>
              </a:rPr>
              <a:t>Sample submission</a:t>
            </a:r>
            <a:endParaRPr b="1">
              <a:solidFill>
                <a:srgbClr val="102BA7"/>
              </a:solidFill>
            </a:endParaRPr>
          </a:p>
          <a:p>
            <a:pPr indent="0" lvl="0" marL="0" rtl="0" algn="l">
              <a:lnSpc>
                <a:spcPct val="115000"/>
              </a:lnSpc>
              <a:spcBef>
                <a:spcPts val="1600"/>
              </a:spcBef>
              <a:spcAft>
                <a:spcPts val="0"/>
              </a:spcAft>
              <a:buSzPts val="1800"/>
              <a:buNone/>
            </a:pPr>
            <a:r>
              <a:t/>
            </a:r>
            <a:endParaRPr b="1">
              <a:solidFill>
                <a:srgbClr val="102BA7"/>
              </a:solidFill>
            </a:endParaRPr>
          </a:p>
          <a:p>
            <a:pPr indent="0" lvl="0" marL="0" rtl="0" algn="l">
              <a:lnSpc>
                <a:spcPct val="115000"/>
              </a:lnSpc>
              <a:spcBef>
                <a:spcPts val="1600"/>
              </a:spcBef>
              <a:spcAft>
                <a:spcPts val="0"/>
              </a:spcAft>
              <a:buSzPts val="1800"/>
              <a:buNone/>
            </a:pPr>
            <a:r>
              <a:t/>
            </a:r>
            <a:endParaRPr b="1">
              <a:solidFill>
                <a:srgbClr val="102BA7"/>
              </a:solidFill>
            </a:endParaRPr>
          </a:p>
          <a:p>
            <a:pPr indent="0" lvl="0" marL="0" rtl="0" algn="l">
              <a:lnSpc>
                <a:spcPct val="115000"/>
              </a:lnSpc>
              <a:spcBef>
                <a:spcPts val="1600"/>
              </a:spcBef>
              <a:spcAft>
                <a:spcPts val="1600"/>
              </a:spcAft>
              <a:buSzPts val="1800"/>
              <a:buNone/>
            </a:pPr>
            <a:br>
              <a:rPr b="1" lang="en">
                <a:solidFill>
                  <a:srgbClr val="102BA7"/>
                </a:solidFill>
              </a:rPr>
            </a:br>
            <a:r>
              <a:rPr b="1" lang="en">
                <a:solidFill>
                  <a:srgbClr val="102BA7"/>
                </a:solidFill>
              </a:rPr>
              <a:t>Result:</a:t>
            </a:r>
            <a:r>
              <a:rPr lang="en">
                <a:solidFill>
                  <a:srgbClr val="102BA7"/>
                </a:solidFill>
              </a:rPr>
              <a:t> </a:t>
            </a:r>
            <a:r>
              <a:rPr lang="en"/>
              <a:t>Students connected ideas from inside &amp;  outside the classroom to provide personalized, nuanced reflections on difficult concepts</a:t>
            </a:r>
            <a:endParaRPr/>
          </a:p>
        </p:txBody>
      </p:sp>
      <p:sp>
        <p:nvSpPr>
          <p:cNvPr id="96" name="Google Shape;96;p6"/>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Sample student output: Learning objective</a:t>
            </a:r>
            <a:endParaRPr/>
          </a:p>
        </p:txBody>
      </p:sp>
      <p:grpSp>
        <p:nvGrpSpPr>
          <p:cNvPr id="97" name="Google Shape;97;p6"/>
          <p:cNvGrpSpPr/>
          <p:nvPr/>
        </p:nvGrpSpPr>
        <p:grpSpPr>
          <a:xfrm>
            <a:off x="396268" y="2677099"/>
            <a:ext cx="8510451" cy="1426701"/>
            <a:chOff x="0" y="0"/>
            <a:chExt cx="8510451" cy="1426701"/>
          </a:xfrm>
        </p:grpSpPr>
        <p:sp>
          <p:nvSpPr>
            <p:cNvPr id="98" name="Google Shape;98;p6"/>
            <p:cNvSpPr/>
            <p:nvPr/>
          </p:nvSpPr>
          <p:spPr>
            <a:xfrm>
              <a:off x="0" y="0"/>
              <a:ext cx="3667663" cy="1426701"/>
            </a:xfrm>
            <a:prstGeom prst="homePlate">
              <a:avLst>
                <a:gd fmla="val 50000" name="adj"/>
              </a:avLst>
            </a:prstGeom>
            <a:solidFill>
              <a:srgbClr val="E7B710"/>
            </a:solidFill>
            <a:ln cap="flat" cmpd="sng" w="25400">
              <a:solidFill>
                <a:srgbClr val="E7B71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6"/>
            <p:cNvSpPr txBox="1"/>
            <p:nvPr/>
          </p:nvSpPr>
          <p:spPr>
            <a:xfrm>
              <a:off x="0" y="0"/>
              <a:ext cx="3310988" cy="1426701"/>
            </a:xfrm>
            <a:prstGeom prst="rect">
              <a:avLst/>
            </a:prstGeom>
            <a:noFill/>
            <a:ln>
              <a:noFill/>
            </a:ln>
          </p:spPr>
          <p:txBody>
            <a:bodyPr anchorCtr="0" anchor="ctr" bIns="37325" lIns="74675" spcFirstLastPara="1" rIns="18650" wrap="square" tIns="37325">
              <a:noAutofit/>
            </a:bodyPr>
            <a:lstStyle/>
            <a:p>
              <a:pPr indent="0" lvl="0" marL="0" marR="0" rtl="0" algn="ctr">
                <a:lnSpc>
                  <a:spcPct val="90000"/>
                </a:lnSpc>
                <a:spcBef>
                  <a:spcPts val="0"/>
                </a:spcBef>
                <a:spcAft>
                  <a:spcPts val="0"/>
                </a:spcAft>
                <a:buClr>
                  <a:srgbClr val="000000"/>
                </a:buClr>
                <a:buSzPts val="1400"/>
                <a:buFont typeface="Arial"/>
                <a:buNone/>
              </a:pPr>
              <a:r>
                <a:rPr b="1" i="0" lang="en" sz="1400" u="none" cap="none" strike="noStrike">
                  <a:solidFill>
                    <a:schemeClr val="lt2"/>
                  </a:solidFill>
                  <a:latin typeface="Source Sans Pro"/>
                  <a:ea typeface="Source Sans Pro"/>
                  <a:cs typeface="Source Sans Pro"/>
                  <a:sym typeface="Source Sans Pro"/>
                </a:rPr>
                <a:t>First submission: C</a:t>
              </a:r>
              <a:endParaRPr/>
            </a:p>
            <a:p>
              <a:pPr indent="0" lvl="0" marL="0" marR="0" rtl="0" algn="ctr">
                <a:lnSpc>
                  <a:spcPct val="90000"/>
                </a:lnSpc>
                <a:spcBef>
                  <a:spcPts val="490"/>
                </a:spcBef>
                <a:spcAft>
                  <a:spcPts val="0"/>
                </a:spcAft>
                <a:buClr>
                  <a:srgbClr val="000000"/>
                </a:buClr>
                <a:buSzPts val="1400"/>
                <a:buFont typeface="Arial"/>
                <a:buNone/>
              </a:pPr>
              <a:r>
                <a:rPr b="0" i="0" lang="en" sz="1400" u="none" cap="none" strike="noStrike">
                  <a:solidFill>
                    <a:schemeClr val="lt2"/>
                  </a:solidFill>
                  <a:latin typeface="Source Sans Pro"/>
                  <a:ea typeface="Source Sans Pro"/>
                  <a:cs typeface="Source Sans Pro"/>
                  <a:sym typeface="Source Sans Pro"/>
                </a:rPr>
                <a:t>Incorporated sources explored in the course: art from the </a:t>
              </a:r>
              <a:r>
                <a:rPr b="0" i="0" lang="en" sz="1400" u="sng" cap="none" strike="noStrike">
                  <a:solidFill>
                    <a:schemeClr val="lt2"/>
                  </a:solidFill>
                  <a:latin typeface="Source Sans Pro"/>
                  <a:ea typeface="Source Sans Pro"/>
                  <a:cs typeface="Source Sans Pro"/>
                  <a:sym typeface="Source Sans Pro"/>
                  <a:hlinkClick r:id="rId3">
                    <a:extLst>
                      <a:ext uri="{A12FA001-AC4F-418D-AE19-62706E023703}">
                        <ahyp:hlinkClr val="tx"/>
                      </a:ext>
                    </a:extLst>
                  </a:hlinkClick>
                </a:rPr>
                <a:t>Tlacolulokos</a:t>
              </a:r>
              <a:r>
                <a:rPr b="0" i="0" lang="en" sz="1400" u="none" cap="none" strike="noStrike">
                  <a:solidFill>
                    <a:schemeClr val="lt2"/>
                  </a:solidFill>
                  <a:latin typeface="Source Sans Pro"/>
                  <a:ea typeface="Source Sans Pro"/>
                  <a:cs typeface="Source Sans Pro"/>
                  <a:sym typeface="Source Sans Pro"/>
                </a:rPr>
                <a:t>, reading of </a:t>
              </a:r>
              <a:r>
                <a:rPr b="0" i="0" lang="en" sz="1400" u="sng" cap="none" strike="noStrike">
                  <a:solidFill>
                    <a:schemeClr val="lt2"/>
                  </a:solidFill>
                  <a:latin typeface="Source Sans Pro"/>
                  <a:ea typeface="Source Sans Pro"/>
                  <a:cs typeface="Source Sans Pro"/>
                  <a:sym typeface="Source Sans Pro"/>
                  <a:hlinkClick r:id="rId4">
                    <a:extLst>
                      <a:ext uri="{A12FA001-AC4F-418D-AE19-62706E023703}">
                        <ahyp:hlinkClr val="tx"/>
                      </a:ext>
                    </a:extLst>
                  </a:hlinkClick>
                </a:rPr>
                <a:t>Garrett et al. (2018)</a:t>
              </a:r>
              <a:r>
                <a:rPr b="0" i="0" lang="en" sz="1400" u="none" cap="none" strike="noStrike">
                  <a:solidFill>
                    <a:schemeClr val="lt2"/>
                  </a:solidFill>
                  <a:latin typeface="Source Sans Pro"/>
                  <a:ea typeface="Source Sans Pro"/>
                  <a:cs typeface="Source Sans Pro"/>
                  <a:sym typeface="Source Sans Pro"/>
                </a:rPr>
                <a:t>, course lecture about research ethics</a:t>
              </a:r>
              <a:endParaRPr b="0" i="0" sz="1400" u="none" cap="none" strike="noStrike">
                <a:solidFill>
                  <a:schemeClr val="lt2"/>
                </a:solidFill>
                <a:latin typeface="Source Sans Pro"/>
                <a:ea typeface="Source Sans Pro"/>
                <a:cs typeface="Source Sans Pro"/>
                <a:sym typeface="Source Sans Pro"/>
              </a:endParaRPr>
            </a:p>
          </p:txBody>
        </p:sp>
        <p:sp>
          <p:nvSpPr>
            <p:cNvPr id="100" name="Google Shape;100;p6"/>
            <p:cNvSpPr/>
            <p:nvPr/>
          </p:nvSpPr>
          <p:spPr>
            <a:xfrm>
              <a:off x="2702107" y="0"/>
              <a:ext cx="2973735" cy="1426701"/>
            </a:xfrm>
            <a:prstGeom prst="chevron">
              <a:avLst>
                <a:gd fmla="val 50000" name="adj"/>
              </a:avLst>
            </a:prstGeom>
            <a:solidFill>
              <a:schemeClr val="lt1"/>
            </a:solidFill>
            <a:ln cap="flat" cmpd="sng" w="28575">
              <a:solidFill>
                <a:srgbClr val="E7B71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txBox="1"/>
            <p:nvPr/>
          </p:nvSpPr>
          <p:spPr>
            <a:xfrm>
              <a:off x="3415458" y="0"/>
              <a:ext cx="1547034" cy="1426701"/>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rgbClr val="000000"/>
                </a:buClr>
                <a:buSzPts val="1400"/>
                <a:buFont typeface="Arial"/>
                <a:buNone/>
              </a:pPr>
              <a:r>
                <a:rPr b="1" i="0" lang="en" sz="1400" u="none" cap="none" strike="noStrike">
                  <a:solidFill>
                    <a:schemeClr val="dk2"/>
                  </a:solidFill>
                  <a:latin typeface="Source Sans Pro"/>
                  <a:ea typeface="Source Sans Pro"/>
                  <a:cs typeface="Source Sans Pro"/>
                  <a:sym typeface="Source Sans Pro"/>
                </a:rPr>
                <a:t>Feedback</a:t>
              </a:r>
              <a:endParaRPr/>
            </a:p>
            <a:p>
              <a:pPr indent="0" lvl="0" marL="0" marR="0" rtl="0" algn="ctr">
                <a:lnSpc>
                  <a:spcPct val="90000"/>
                </a:lnSpc>
                <a:spcBef>
                  <a:spcPts val="490"/>
                </a:spcBef>
                <a:spcAft>
                  <a:spcPts val="0"/>
                </a:spcAft>
                <a:buClr>
                  <a:srgbClr val="000000"/>
                </a:buClr>
                <a:buSzPts val="1400"/>
                <a:buFont typeface="Arial"/>
                <a:buNone/>
              </a:pPr>
              <a:r>
                <a:rPr b="0" i="0" lang="en" sz="1400" u="none" cap="none" strike="noStrike">
                  <a:solidFill>
                    <a:schemeClr val="dk2"/>
                  </a:solidFill>
                  <a:latin typeface="Source Sans Pro"/>
                  <a:ea typeface="Source Sans Pro"/>
                  <a:cs typeface="Source Sans Pro"/>
                  <a:sym typeface="Source Sans Pro"/>
                </a:rPr>
                <a:t>Say more about racial categories have/haven't changed over time/space</a:t>
              </a:r>
              <a:endParaRPr b="0" i="0" sz="1400" u="none" cap="none" strike="noStrike">
                <a:solidFill>
                  <a:schemeClr val="dk2"/>
                </a:solidFill>
                <a:latin typeface="Source Sans Pro"/>
                <a:ea typeface="Source Sans Pro"/>
                <a:cs typeface="Source Sans Pro"/>
                <a:sym typeface="Source Sans Pro"/>
              </a:endParaRPr>
            </a:p>
          </p:txBody>
        </p:sp>
        <p:sp>
          <p:nvSpPr>
            <p:cNvPr id="102" name="Google Shape;102;p6"/>
            <p:cNvSpPr/>
            <p:nvPr/>
          </p:nvSpPr>
          <p:spPr>
            <a:xfrm>
              <a:off x="4706330" y="0"/>
              <a:ext cx="3804121" cy="1426701"/>
            </a:xfrm>
            <a:prstGeom prst="chevron">
              <a:avLst>
                <a:gd fmla="val 50000" name="adj"/>
              </a:avLst>
            </a:prstGeom>
            <a:solidFill>
              <a:srgbClr val="E7B710"/>
            </a:solidFill>
            <a:ln cap="flat" cmpd="sng" w="25400">
              <a:solidFill>
                <a:srgbClr val="E7B71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txBox="1"/>
            <p:nvPr/>
          </p:nvSpPr>
          <p:spPr>
            <a:xfrm>
              <a:off x="5419681" y="0"/>
              <a:ext cx="2377420" cy="1426701"/>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rgbClr val="000000"/>
                </a:buClr>
                <a:buSzPts val="1400"/>
                <a:buFont typeface="Arial"/>
                <a:buNone/>
              </a:pPr>
              <a:r>
                <a:rPr b="1" i="0" lang="en" sz="1400" u="none" cap="none" strike="noStrike">
                  <a:solidFill>
                    <a:schemeClr val="lt2"/>
                  </a:solidFill>
                  <a:latin typeface="Source Sans Pro"/>
                  <a:ea typeface="Source Sans Pro"/>
                  <a:cs typeface="Source Sans Pro"/>
                  <a:sym typeface="Source Sans Pro"/>
                </a:rPr>
                <a:t>Second Submission: A</a:t>
              </a:r>
              <a:endParaRPr/>
            </a:p>
            <a:p>
              <a:pPr indent="0" lvl="0" marL="0" marR="0" rtl="0" algn="ctr">
                <a:lnSpc>
                  <a:spcPct val="90000"/>
                </a:lnSpc>
                <a:spcBef>
                  <a:spcPts val="490"/>
                </a:spcBef>
                <a:spcAft>
                  <a:spcPts val="0"/>
                </a:spcAft>
                <a:buClr>
                  <a:srgbClr val="000000"/>
                </a:buClr>
                <a:buSzPts val="1400"/>
                <a:buFont typeface="Arial"/>
                <a:buNone/>
              </a:pPr>
              <a:r>
                <a:rPr b="0" i="0" lang="en" sz="1400" u="none" cap="none" strike="noStrike">
                  <a:solidFill>
                    <a:schemeClr val="lt2"/>
                  </a:solidFill>
                  <a:latin typeface="Source Sans Pro"/>
                  <a:ea typeface="Source Sans Pro"/>
                  <a:cs typeface="Source Sans Pro"/>
                  <a:sym typeface="Source Sans Pro"/>
                </a:rPr>
                <a:t>Added connections to guest lectures from Profs Beth Piatote &amp; Rich Rhodes and independent reading of Tommy Orange's There There</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7"/>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Sample student output: Learning objective</a:t>
            </a:r>
            <a:endParaRPr/>
          </a:p>
        </p:txBody>
      </p:sp>
      <p:sp>
        <p:nvSpPr>
          <p:cNvPr id="109" name="Google Shape;109;p7"/>
          <p:cNvSpPr txBox="1"/>
          <p:nvPr>
            <p:ph idx="1" type="body"/>
          </p:nvPr>
        </p:nvSpPr>
        <p:spPr>
          <a:xfrm>
            <a:off x="311700" y="1152475"/>
            <a:ext cx="8520600" cy="3819600"/>
          </a:xfrm>
          <a:prstGeom prst="rect">
            <a:avLst/>
          </a:prstGeom>
          <a:noFill/>
          <a:ln cap="flat" cmpd="sng" w="28575">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800"/>
              <a:buNone/>
            </a:pPr>
            <a:r>
              <a:rPr lang="en" sz="1700">
                <a:solidFill>
                  <a:srgbClr val="000000"/>
                </a:solidFill>
              </a:rPr>
              <a:t>“Attitudes toward race certainly change over time, and we read earlier in this course that certain Indigenous individuals wanted to pass as White in California to escape that genocide that befell their groups, from </a:t>
            </a:r>
            <a:r>
              <a:rPr lang="en" sz="1700" u="sng">
                <a:solidFill>
                  <a:schemeClr val="hlink"/>
                </a:solidFill>
                <a:hlinkClick r:id="rId3"/>
              </a:rPr>
              <a:t>Garrett et al.</a:t>
            </a:r>
            <a:r>
              <a:rPr lang="en" sz="1700">
                <a:solidFill>
                  <a:srgbClr val="000000"/>
                </a:solidFill>
              </a:rPr>
              <a:t> ...</a:t>
            </a:r>
            <a:endParaRPr sz="1700">
              <a:solidFill>
                <a:srgbClr val="000000"/>
              </a:solidFill>
            </a:endParaRPr>
          </a:p>
          <a:p>
            <a:pPr indent="0" lvl="0" marL="0" rtl="0" algn="just">
              <a:lnSpc>
                <a:spcPct val="115000"/>
              </a:lnSpc>
              <a:spcBef>
                <a:spcPts val="1600"/>
              </a:spcBef>
              <a:spcAft>
                <a:spcPts val="0"/>
              </a:spcAft>
              <a:buSzPts val="1800"/>
              <a:buNone/>
            </a:pPr>
            <a:r>
              <a:rPr lang="en" sz="1700">
                <a:solidFill>
                  <a:srgbClr val="000000"/>
                </a:solidFill>
              </a:rPr>
              <a:t>This was represented in Tommy Orange’s novel </a:t>
            </a:r>
            <a:r>
              <a:rPr i="1" lang="en" sz="1700" u="sng">
                <a:solidFill>
                  <a:schemeClr val="hlink"/>
                </a:solidFill>
                <a:hlinkClick r:id="rId4"/>
              </a:rPr>
              <a:t>There There</a:t>
            </a:r>
            <a:r>
              <a:rPr lang="en" sz="1700">
                <a:solidFill>
                  <a:srgbClr val="000000"/>
                </a:solidFill>
              </a:rPr>
              <a:t> … One of his characters felt alienated from Indigenous ways of life due to his urban life in Oakland … it was important for the character to feel like he was valid in his interest in participating and learning more about the culture that did belong to him but was removed. This is similar to </a:t>
            </a:r>
            <a:r>
              <a:rPr lang="en" sz="1700" u="sng">
                <a:solidFill>
                  <a:schemeClr val="hlink"/>
                </a:solidFill>
                <a:hlinkClick r:id="rId5"/>
              </a:rPr>
              <a:t>Professor Piatote’s</a:t>
            </a:r>
            <a:r>
              <a:rPr lang="en" sz="1700">
                <a:solidFill>
                  <a:srgbClr val="000000"/>
                </a:solidFill>
              </a:rPr>
              <a:t> apprehension when playing with Nez Perce language, as she does not want to make a mistake and have the language stray too much from the way her ancestors might have used it. On the other hand, it is hers to play with as a cultural and racial inheritance.</a:t>
            </a:r>
            <a:endParaRPr sz="1700">
              <a:solidFill>
                <a:srgbClr val="000000"/>
              </a:solidFill>
            </a:endParaRPr>
          </a:p>
          <a:p>
            <a:pPr indent="0" lvl="0" marL="0" rtl="0" algn="just">
              <a:lnSpc>
                <a:spcPct val="115000"/>
              </a:lnSpc>
              <a:spcBef>
                <a:spcPts val="1600"/>
              </a:spcBef>
              <a:spcAft>
                <a:spcPts val="1600"/>
              </a:spcAft>
              <a:buSzPts val="1800"/>
              <a:buNone/>
            </a:pPr>
            <a:r>
              <a:rPr lang="en" sz="1700">
                <a:solidFill>
                  <a:srgbClr val="000000"/>
                </a:solidFill>
              </a:rPr>
              <a:t>...race and belonging can be fluid in different spaces depending on social power dynamics.”</a:t>
            </a:r>
            <a:endParaRPr sz="17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Sample student output: Research project</a:t>
            </a:r>
            <a:endParaRPr/>
          </a:p>
        </p:txBody>
      </p:sp>
      <p:sp>
        <p:nvSpPr>
          <p:cNvPr id="115" name="Google Shape;115;p8"/>
          <p:cNvSpPr txBox="1"/>
          <p:nvPr>
            <p:ph idx="1" type="body"/>
          </p:nvPr>
        </p:nvSpPr>
        <p:spPr>
          <a:xfrm>
            <a:off x="311699" y="1152475"/>
            <a:ext cx="5395625" cy="354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i="1" lang="en" sz="1600">
                <a:solidFill>
                  <a:srgbClr val="102BA7"/>
                </a:solidFill>
              </a:rPr>
              <a:t>Becoming “American”: Language loss within the Japanese American community during the early- to mid-20th century</a:t>
            </a:r>
            <a:endParaRPr b="1" i="1" sz="1600">
              <a:solidFill>
                <a:srgbClr val="102BA7"/>
              </a:solidFill>
            </a:endParaRPr>
          </a:p>
          <a:p>
            <a:pPr indent="-1085850" lvl="0" marL="1085850" rtl="0" algn="l">
              <a:lnSpc>
                <a:spcPct val="115000"/>
              </a:lnSpc>
              <a:spcBef>
                <a:spcPts val="1600"/>
              </a:spcBef>
              <a:spcAft>
                <a:spcPts val="0"/>
              </a:spcAft>
              <a:buSzPts val="1800"/>
              <a:buNone/>
            </a:pPr>
            <a:r>
              <a:rPr b="1" lang="en" sz="1500"/>
              <a:t>Question:</a:t>
            </a:r>
            <a:r>
              <a:rPr lang="en" sz="1500"/>
              <a:t> 	Why did the Japanese Americans whose ancestors immigrated to the United States prior to World War II shift from speaking primarily Japanese to primarily English?</a:t>
            </a:r>
            <a:endParaRPr sz="1500"/>
          </a:p>
          <a:p>
            <a:pPr indent="-1085850" lvl="0" marL="1085850" rtl="0" algn="l">
              <a:lnSpc>
                <a:spcPct val="115000"/>
              </a:lnSpc>
              <a:spcBef>
                <a:spcPts val="0"/>
              </a:spcBef>
              <a:spcAft>
                <a:spcPts val="0"/>
              </a:spcAft>
              <a:buSzPts val="1800"/>
              <a:buNone/>
            </a:pPr>
            <a:r>
              <a:rPr b="1" lang="en" sz="1500"/>
              <a:t>Sources: 	</a:t>
            </a:r>
            <a:r>
              <a:rPr lang="en" sz="1500"/>
              <a:t>Interviews with grandparents &amp; mother, Japanese American National Museum collections, peer-reviewed research from class &amp; independent literature search, personal reflection</a:t>
            </a:r>
            <a:endParaRPr sz="1500"/>
          </a:p>
          <a:p>
            <a:pPr indent="-1085850" lvl="0" marL="1085850" rtl="0" algn="l">
              <a:lnSpc>
                <a:spcPct val="115000"/>
              </a:lnSpc>
              <a:spcBef>
                <a:spcPts val="0"/>
              </a:spcBef>
              <a:spcAft>
                <a:spcPts val="0"/>
              </a:spcAft>
              <a:buSzPts val="1800"/>
              <a:buNone/>
            </a:pPr>
            <a:r>
              <a:rPr b="1" lang="en" sz="1500"/>
              <a:t>Themes: 	</a:t>
            </a:r>
            <a:r>
              <a:rPr lang="en" sz="1500"/>
              <a:t>Japanese internment, pressure to assimilate, “model minority” myth and pan-Asian groupings</a:t>
            </a:r>
            <a:endParaRPr sz="1500"/>
          </a:p>
        </p:txBody>
      </p:sp>
      <p:sp>
        <p:nvSpPr>
          <p:cNvPr id="116" name="Google Shape;116;p8"/>
          <p:cNvSpPr txBox="1"/>
          <p:nvPr>
            <p:ph idx="1" type="body"/>
          </p:nvPr>
        </p:nvSpPr>
        <p:spPr>
          <a:xfrm>
            <a:off x="5707325" y="1152475"/>
            <a:ext cx="3201600" cy="3542400"/>
          </a:xfrm>
          <a:prstGeom prst="rect">
            <a:avLst/>
          </a:prstGeom>
          <a:solidFill>
            <a:schemeClr val="accent4"/>
          </a:solidFill>
          <a:ln>
            <a:noFill/>
          </a:ln>
        </p:spPr>
        <p:txBody>
          <a:bodyPr anchorCtr="0" anchor="t" bIns="91425" lIns="91425" spcFirstLastPara="1" rIns="91425" wrap="square" tIns="91425">
            <a:noAutofit/>
          </a:bodyPr>
          <a:lstStyle/>
          <a:p>
            <a:pPr indent="-1085850" lvl="0" marL="1085850" rtl="0" algn="l">
              <a:lnSpc>
                <a:spcPct val="115000"/>
              </a:lnSpc>
              <a:spcBef>
                <a:spcPts val="0"/>
              </a:spcBef>
              <a:spcAft>
                <a:spcPts val="0"/>
              </a:spcAft>
              <a:buSzPts val="1800"/>
              <a:buNone/>
            </a:pPr>
            <a:r>
              <a:rPr b="1" lang="en" sz="1900">
                <a:solidFill>
                  <a:srgbClr val="FFFFFF"/>
                </a:solidFill>
              </a:rPr>
              <a:t>Other Topics:</a:t>
            </a:r>
            <a:endParaRPr b="1" sz="1900">
              <a:solidFill>
                <a:srgbClr val="FFFFFF"/>
              </a:solidFill>
            </a:endParaRPr>
          </a:p>
          <a:p>
            <a:pPr indent="0" lvl="0" marL="0" rtl="0" algn="l">
              <a:lnSpc>
                <a:spcPct val="115000"/>
              </a:lnSpc>
              <a:spcBef>
                <a:spcPts val="1000"/>
              </a:spcBef>
              <a:spcAft>
                <a:spcPts val="0"/>
              </a:spcAft>
              <a:buSzPts val="1800"/>
              <a:buNone/>
            </a:pPr>
            <a:r>
              <a:rPr lang="en" sz="1500"/>
              <a:t>How has language around special education changed through multiple generators of educators?</a:t>
            </a:r>
            <a:endParaRPr sz="1500"/>
          </a:p>
          <a:p>
            <a:pPr indent="0" lvl="0" marL="0" rtl="0" algn="l">
              <a:lnSpc>
                <a:spcPct val="115000"/>
              </a:lnSpc>
              <a:spcBef>
                <a:spcPts val="1000"/>
              </a:spcBef>
              <a:spcAft>
                <a:spcPts val="0"/>
              </a:spcAft>
              <a:buSzPts val="1800"/>
              <a:buNone/>
            </a:pPr>
            <a:r>
              <a:rPr lang="en" sz="1500">
                <a:solidFill>
                  <a:srgbClr val="FFFFFF"/>
                </a:solidFill>
              </a:rPr>
              <a:t>How have attitudes toward being multilingual changed, and how does this interact with race and class?</a:t>
            </a:r>
            <a:endParaRPr sz="1500">
              <a:solidFill>
                <a:srgbClr val="FFFFFF"/>
              </a:solidFill>
            </a:endParaRPr>
          </a:p>
          <a:p>
            <a:pPr indent="0" lvl="0" marL="0" rtl="0" algn="l">
              <a:lnSpc>
                <a:spcPct val="115000"/>
              </a:lnSpc>
              <a:spcBef>
                <a:spcPts val="1000"/>
              </a:spcBef>
              <a:spcAft>
                <a:spcPts val="0"/>
              </a:spcAft>
              <a:buSzPts val="1800"/>
              <a:buNone/>
            </a:pPr>
            <a:r>
              <a:rPr lang="en" sz="1500"/>
              <a:t>How have two generations of Armenian immigrants and Armenian Americans maintained ties to their language and culture? </a:t>
            </a:r>
            <a:endParaRPr sz="1500"/>
          </a:p>
          <a:p>
            <a:pPr indent="0" lvl="0" marL="0" rtl="0" algn="l">
              <a:lnSpc>
                <a:spcPct val="115000"/>
              </a:lnSpc>
              <a:spcBef>
                <a:spcPts val="1000"/>
              </a:spcBef>
              <a:spcAft>
                <a:spcPts val="0"/>
              </a:spcAft>
              <a:buSzPts val="1800"/>
              <a:buNone/>
            </a:pPr>
            <a:r>
              <a:t/>
            </a:r>
            <a:endParaRPr i="1" sz="1500"/>
          </a:p>
          <a:p>
            <a:pPr indent="0" lvl="0" marL="0" rtl="0" algn="l">
              <a:lnSpc>
                <a:spcPct val="115000"/>
              </a:lnSpc>
              <a:spcBef>
                <a:spcPts val="1000"/>
              </a:spcBef>
              <a:spcAft>
                <a:spcPts val="1000"/>
              </a:spcAft>
              <a:buSzPts val="1800"/>
              <a:buNone/>
            </a:pPr>
            <a:r>
              <a:t/>
            </a:r>
            <a:endParaRPr i="1" sz="1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9"/>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Results &amp; feedback</a:t>
            </a:r>
            <a:endParaRPr/>
          </a:p>
        </p:txBody>
      </p:sp>
      <p:sp>
        <p:nvSpPr>
          <p:cNvPr id="122" name="Google Shape;122;p9"/>
          <p:cNvSpPr txBox="1"/>
          <p:nvPr>
            <p:ph idx="1" type="body"/>
          </p:nvPr>
        </p:nvSpPr>
        <p:spPr>
          <a:xfrm>
            <a:off x="311700" y="1152475"/>
            <a:ext cx="8520600" cy="39909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Classroom environment allowed students to feel:</a:t>
            </a:r>
            <a:endParaRPr/>
          </a:p>
          <a:p>
            <a:pPr indent="-317500" lvl="1" marL="914400" rtl="0" algn="l">
              <a:lnSpc>
                <a:spcPct val="115000"/>
              </a:lnSpc>
              <a:spcBef>
                <a:spcPts val="0"/>
              </a:spcBef>
              <a:spcAft>
                <a:spcPts val="0"/>
              </a:spcAft>
              <a:buSzPts val="1400"/>
              <a:buChar char="○"/>
            </a:pPr>
            <a:r>
              <a:rPr b="1" lang="en">
                <a:solidFill>
                  <a:srgbClr val="102BA7"/>
                </a:solidFill>
              </a:rPr>
              <a:t>Respected</a:t>
            </a:r>
            <a:r>
              <a:rPr b="1" lang="en"/>
              <a:t> </a:t>
            </a:r>
            <a:r>
              <a:rPr lang="en"/>
              <a:t>(21/21 respondents strongly agreed)</a:t>
            </a:r>
            <a:endParaRPr/>
          </a:p>
          <a:p>
            <a:pPr indent="-317500" lvl="1" marL="914400" rtl="0" algn="l">
              <a:lnSpc>
                <a:spcPct val="115000"/>
              </a:lnSpc>
              <a:spcBef>
                <a:spcPts val="0"/>
              </a:spcBef>
              <a:spcAft>
                <a:spcPts val="0"/>
              </a:spcAft>
              <a:buSzPts val="1400"/>
              <a:buChar char="○"/>
            </a:pPr>
            <a:r>
              <a:rPr b="1" lang="en">
                <a:solidFill>
                  <a:srgbClr val="102BA7"/>
                </a:solidFill>
              </a:rPr>
              <a:t>Included</a:t>
            </a:r>
            <a:r>
              <a:rPr lang="en"/>
              <a:t> (17/21 respondents strongly agreed, 2 somewhat agreed, 1 somewhat disagreed, 1 NA)</a:t>
            </a:r>
            <a:endParaRPr/>
          </a:p>
          <a:p>
            <a:pPr indent="-342900" lvl="0" marL="457200" rtl="0" algn="l">
              <a:lnSpc>
                <a:spcPct val="115000"/>
              </a:lnSpc>
              <a:spcBef>
                <a:spcPts val="0"/>
              </a:spcBef>
              <a:spcAft>
                <a:spcPts val="0"/>
              </a:spcAft>
              <a:buSzPts val="1800"/>
              <a:buChar char="●"/>
            </a:pPr>
            <a:r>
              <a:rPr lang="en"/>
              <a:t>Flexible deadlines promoted </a:t>
            </a:r>
            <a:r>
              <a:rPr b="1" lang="en">
                <a:solidFill>
                  <a:srgbClr val="102BA7"/>
                </a:solidFill>
              </a:rPr>
              <a:t>learning</a:t>
            </a:r>
            <a:r>
              <a:rPr lang="en"/>
              <a:t>:</a:t>
            </a:r>
            <a:endParaRPr/>
          </a:p>
          <a:p>
            <a:pPr indent="-317500" lvl="1" marL="914400" rtl="0" algn="l">
              <a:lnSpc>
                <a:spcPct val="115000"/>
              </a:lnSpc>
              <a:spcBef>
                <a:spcPts val="0"/>
              </a:spcBef>
              <a:spcAft>
                <a:spcPts val="0"/>
              </a:spcAft>
              <a:buSzPts val="1400"/>
              <a:buChar char="○"/>
            </a:pPr>
            <a:r>
              <a:rPr lang="en"/>
              <a:t>“I liked how she was flexible with deadlines...due to technological issues, pandemic-related mental health crises, taking care of younger sibling, etc., I missed almost every deadline, but I was still able to </a:t>
            </a:r>
            <a:r>
              <a:rPr b="1" lang="en">
                <a:solidFill>
                  <a:srgbClr val="102BA7"/>
                </a:solidFill>
              </a:rPr>
              <a:t>learn</a:t>
            </a:r>
            <a:r>
              <a:rPr lang="en">
                <a:solidFill>
                  <a:srgbClr val="102BA7"/>
                </a:solidFill>
              </a:rPr>
              <a:t> </a:t>
            </a:r>
            <a:r>
              <a:rPr lang="en"/>
              <a:t>and get feedback on my work.”</a:t>
            </a:r>
            <a:endParaRPr/>
          </a:p>
          <a:p>
            <a:pPr indent="-317500" lvl="1" marL="914400" rtl="0" algn="l">
              <a:lnSpc>
                <a:spcPct val="115000"/>
              </a:lnSpc>
              <a:spcBef>
                <a:spcPts val="0"/>
              </a:spcBef>
              <a:spcAft>
                <a:spcPts val="0"/>
              </a:spcAft>
              <a:buSzPts val="1400"/>
              <a:buChar char="○"/>
            </a:pPr>
            <a:r>
              <a:rPr lang="en"/>
              <a:t>“It really encouraged me to </a:t>
            </a:r>
            <a:r>
              <a:rPr b="1" lang="en">
                <a:solidFill>
                  <a:srgbClr val="102BA7"/>
                </a:solidFill>
              </a:rPr>
              <a:t>learn</a:t>
            </a:r>
            <a:r>
              <a:rPr lang="en"/>
              <a:t> and catch up on assignments whenever I fell behind.”</a:t>
            </a:r>
            <a:endParaRPr/>
          </a:p>
          <a:p>
            <a:pPr indent="-342900" lvl="0" marL="457200" rtl="0" algn="l">
              <a:lnSpc>
                <a:spcPct val="115000"/>
              </a:lnSpc>
              <a:spcBef>
                <a:spcPts val="0"/>
              </a:spcBef>
              <a:spcAft>
                <a:spcPts val="0"/>
              </a:spcAft>
              <a:buSzPts val="1800"/>
              <a:buChar char="●"/>
            </a:pPr>
            <a:r>
              <a:rPr lang="en"/>
              <a:t>Students had authentic and independent experiences</a:t>
            </a:r>
            <a:endParaRPr/>
          </a:p>
          <a:p>
            <a:pPr indent="-317500" lvl="1" marL="914400" rtl="0" algn="l">
              <a:lnSpc>
                <a:spcPct val="115000"/>
              </a:lnSpc>
              <a:spcBef>
                <a:spcPts val="0"/>
              </a:spcBef>
              <a:spcAft>
                <a:spcPts val="0"/>
              </a:spcAft>
              <a:buSzPts val="1400"/>
              <a:buChar char="○"/>
            </a:pPr>
            <a:r>
              <a:rPr lang="en"/>
              <a:t>23/26 felt more prepared to take on </a:t>
            </a:r>
            <a:r>
              <a:rPr b="1" lang="en">
                <a:solidFill>
                  <a:srgbClr val="102BA7"/>
                </a:solidFill>
              </a:rPr>
              <a:t>research projects</a:t>
            </a:r>
            <a:r>
              <a:rPr lang="en"/>
              <a:t> in the future</a:t>
            </a:r>
            <a:endParaRPr/>
          </a:p>
          <a:p>
            <a:pPr indent="-317500" lvl="1" marL="914400" rtl="0" algn="l">
              <a:lnSpc>
                <a:spcPct val="115000"/>
              </a:lnSpc>
              <a:spcBef>
                <a:spcPts val="0"/>
              </a:spcBef>
              <a:spcAft>
                <a:spcPts val="0"/>
              </a:spcAft>
              <a:buSzPts val="1400"/>
              <a:buChar char="○"/>
            </a:pPr>
            <a:r>
              <a:rPr lang="en"/>
              <a:t>23/26 felt they </a:t>
            </a:r>
            <a:r>
              <a:rPr b="1" lang="en">
                <a:solidFill>
                  <a:srgbClr val="102BA7"/>
                </a:solidFill>
              </a:rPr>
              <a:t>practiced skills</a:t>
            </a:r>
            <a:r>
              <a:rPr lang="en"/>
              <a:t> they can use in the future</a:t>
            </a:r>
            <a:endParaRPr/>
          </a:p>
          <a:p>
            <a:pPr indent="-317500" lvl="1" marL="914400" rtl="0" algn="l">
              <a:lnSpc>
                <a:spcPct val="115000"/>
              </a:lnSpc>
              <a:spcBef>
                <a:spcPts val="0"/>
              </a:spcBef>
              <a:spcAft>
                <a:spcPts val="0"/>
              </a:spcAft>
              <a:buSzPts val="1400"/>
              <a:buChar char="○"/>
            </a:pPr>
            <a:r>
              <a:rPr lang="en"/>
              <a:t>“[Emily]  was very enthusiastic about our project ideas and the final project was open enough that we could do our own research on whatever we found interesting which made it much more </a:t>
            </a:r>
            <a:r>
              <a:rPr b="1" lang="en">
                <a:solidFill>
                  <a:srgbClr val="102BA7"/>
                </a:solidFill>
              </a:rPr>
              <a:t>independent</a:t>
            </a:r>
            <a:r>
              <a:rPr lang="en"/>
              <a:t> than following a prompt”</a:t>
            </a:r>
            <a:endParaRPr/>
          </a:p>
          <a:p>
            <a:pPr indent="0" lvl="0" marL="0" rtl="0" algn="l">
              <a:lnSpc>
                <a:spcPct val="115000"/>
              </a:lnSpc>
              <a:spcBef>
                <a:spcPts val="1600"/>
              </a:spcBef>
              <a:spcAft>
                <a:spcPts val="1600"/>
              </a:spcAft>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0"/>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Results &amp; feedback</a:t>
            </a:r>
            <a:endParaRPr/>
          </a:p>
        </p:txBody>
      </p:sp>
      <p:sp>
        <p:nvSpPr>
          <p:cNvPr id="128" name="Google Shape;128;p10"/>
          <p:cNvSpPr txBox="1"/>
          <p:nvPr>
            <p:ph idx="1" type="body"/>
          </p:nvPr>
        </p:nvSpPr>
        <p:spPr>
          <a:xfrm>
            <a:off x="311700" y="1152475"/>
            <a:ext cx="8520600" cy="39909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Students engaged with </a:t>
            </a:r>
            <a:r>
              <a:rPr b="1" lang="en">
                <a:solidFill>
                  <a:srgbClr val="102BA7"/>
                </a:solidFill>
              </a:rPr>
              <a:t>feedback</a:t>
            </a:r>
            <a:r>
              <a:rPr lang="en"/>
              <a:t> and resubmissions:</a:t>
            </a:r>
            <a:endParaRPr/>
          </a:p>
          <a:p>
            <a:pPr indent="-317500" lvl="1" marL="914400" rtl="0" algn="l">
              <a:lnSpc>
                <a:spcPct val="115000"/>
              </a:lnSpc>
              <a:spcBef>
                <a:spcPts val="0"/>
              </a:spcBef>
              <a:spcAft>
                <a:spcPts val="0"/>
              </a:spcAft>
              <a:buSzPts val="1400"/>
              <a:buChar char="○"/>
            </a:pPr>
            <a:r>
              <a:rPr lang="en"/>
              <a:t>21/21 agreed that they feel comfortable incorporating feedback and resubmitting</a:t>
            </a:r>
            <a:endParaRPr/>
          </a:p>
          <a:p>
            <a:pPr indent="-317500" lvl="1" marL="914400" rtl="0" algn="l">
              <a:lnSpc>
                <a:spcPct val="115000"/>
              </a:lnSpc>
              <a:spcBef>
                <a:spcPts val="0"/>
              </a:spcBef>
              <a:spcAft>
                <a:spcPts val="0"/>
              </a:spcAft>
              <a:buSzPts val="1400"/>
              <a:buChar char="○"/>
            </a:pPr>
            <a:r>
              <a:rPr lang="en"/>
              <a:t>“Normally when I turn in an assignment, I don’t necessarily expect a thoughtful reply and comment that shows that the instructor took their time to read and understand what the student is thinking about. I really got this sense of </a:t>
            </a:r>
            <a:r>
              <a:rPr b="1" lang="en">
                <a:solidFill>
                  <a:srgbClr val="102BA7"/>
                </a:solidFill>
              </a:rPr>
              <a:t>care</a:t>
            </a:r>
            <a:r>
              <a:rPr lang="en"/>
              <a:t> from this course staff. I tended to write a lote in my assignments and despite this, each and every single one had a thoughtful comment...this really encouraged me to finish the assignments and </a:t>
            </a:r>
            <a:r>
              <a:rPr b="1" lang="en">
                <a:solidFill>
                  <a:srgbClr val="102BA7"/>
                </a:solidFill>
              </a:rPr>
              <a:t>learn</a:t>
            </a:r>
            <a:r>
              <a:rPr lang="en"/>
              <a:t> the material.”</a:t>
            </a:r>
            <a:endParaRPr/>
          </a:p>
          <a:p>
            <a:pPr indent="-317500" lvl="1" marL="914400" rtl="0" algn="l">
              <a:lnSpc>
                <a:spcPct val="115000"/>
              </a:lnSpc>
              <a:spcBef>
                <a:spcPts val="0"/>
              </a:spcBef>
              <a:spcAft>
                <a:spcPts val="0"/>
              </a:spcAft>
              <a:buSzPts val="1400"/>
              <a:buChar char="○"/>
            </a:pPr>
            <a:r>
              <a:rPr lang="en"/>
              <a:t>“I was always well aware of what was expected of me and how to reach out for help.”</a:t>
            </a:r>
            <a:endParaRPr/>
          </a:p>
          <a:p>
            <a:pPr indent="-342900" lvl="0" marL="457200" rtl="0" algn="l">
              <a:lnSpc>
                <a:spcPct val="115000"/>
              </a:lnSpc>
              <a:spcBef>
                <a:spcPts val="0"/>
              </a:spcBef>
              <a:spcAft>
                <a:spcPts val="0"/>
              </a:spcAft>
              <a:buSzPts val="1800"/>
              <a:buChar char="●"/>
            </a:pPr>
            <a:r>
              <a:rPr lang="en"/>
              <a:t>Room for improvement:</a:t>
            </a:r>
            <a:endParaRPr/>
          </a:p>
          <a:p>
            <a:pPr indent="-317500" lvl="1" marL="914400" rtl="0" algn="l">
              <a:lnSpc>
                <a:spcPct val="115000"/>
              </a:lnSpc>
              <a:spcBef>
                <a:spcPts val="0"/>
              </a:spcBef>
              <a:spcAft>
                <a:spcPts val="0"/>
              </a:spcAft>
              <a:buSzPts val="1400"/>
              <a:buChar char="○"/>
            </a:pPr>
            <a:r>
              <a:rPr lang="en"/>
              <a:t>Integration between research projects in discussion section and lecture</a:t>
            </a:r>
            <a:endParaRPr/>
          </a:p>
          <a:p>
            <a:pPr indent="-317500" lvl="1" marL="914400" rtl="0" algn="l">
              <a:lnSpc>
                <a:spcPct val="115000"/>
              </a:lnSpc>
              <a:spcBef>
                <a:spcPts val="0"/>
              </a:spcBef>
              <a:spcAft>
                <a:spcPts val="0"/>
              </a:spcAft>
              <a:buSzPts val="1400"/>
              <a:buChar char="○"/>
            </a:pPr>
            <a:r>
              <a:rPr lang="en"/>
              <a:t>Normalization of resubmitting &amp; refining rather than duplicating work</a:t>
            </a:r>
            <a:endParaRPr/>
          </a:p>
          <a:p>
            <a:pPr indent="-317500" lvl="1" marL="914400" rtl="0" algn="l">
              <a:lnSpc>
                <a:spcPct val="115000"/>
              </a:lnSpc>
              <a:spcBef>
                <a:spcPts val="0"/>
              </a:spcBef>
              <a:spcAft>
                <a:spcPts val="0"/>
              </a:spcAft>
              <a:buSzPts val="1400"/>
              <a:buChar char="○"/>
            </a:pPr>
            <a:r>
              <a:rPr lang="en"/>
              <a:t>Effective modes of interaction in virtual environment:</a:t>
            </a:r>
            <a:endParaRPr/>
          </a:p>
          <a:p>
            <a:pPr indent="-317500" lvl="2" marL="1371600" rtl="0" algn="l">
              <a:lnSpc>
                <a:spcPct val="115000"/>
              </a:lnSpc>
              <a:spcBef>
                <a:spcPts val="0"/>
              </a:spcBef>
              <a:spcAft>
                <a:spcPts val="0"/>
              </a:spcAft>
              <a:buSzPts val="1400"/>
              <a:buFont typeface="Arial"/>
              <a:buChar char="•"/>
            </a:pPr>
            <a:r>
              <a:rPr lang="en"/>
              <a:t>Stable discussion groups with the same folks</a:t>
            </a:r>
            <a:endParaRPr/>
          </a:p>
          <a:p>
            <a:pPr indent="-317500" lvl="2" marL="1371600" rtl="0" algn="l">
              <a:lnSpc>
                <a:spcPct val="115000"/>
              </a:lnSpc>
              <a:spcBef>
                <a:spcPts val="0"/>
              </a:spcBef>
              <a:spcAft>
                <a:spcPts val="0"/>
              </a:spcAft>
              <a:buSzPts val="1400"/>
              <a:buFont typeface="Arial"/>
              <a:buChar char="•"/>
            </a:pPr>
            <a:r>
              <a:rPr lang="en"/>
              <a:t>Groups of 3-5 rather than pairs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1"/>
          <p:cNvSpPr txBox="1"/>
          <p:nvPr>
            <p:ph type="title"/>
          </p:nvPr>
        </p:nvSpPr>
        <p:spPr>
          <a:xfrm>
            <a:off x="265500" y="1181700"/>
            <a:ext cx="4045200" cy="1533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800"/>
              <a:buNone/>
            </a:pPr>
            <a:r>
              <a:rPr lang="en"/>
              <a:t>Thank you!</a:t>
            </a:r>
            <a:endParaRPr/>
          </a:p>
          <a:p>
            <a:pPr indent="0" lvl="0" marL="0" rtl="0" algn="ctr">
              <a:lnSpc>
                <a:spcPct val="100000"/>
              </a:lnSpc>
              <a:spcBef>
                <a:spcPts val="0"/>
              </a:spcBef>
              <a:spcAft>
                <a:spcPts val="0"/>
              </a:spcAft>
              <a:buSzPts val="3800"/>
              <a:buNone/>
            </a:pPr>
            <a:r>
              <a:rPr lang="en" sz="1600"/>
              <a:t>Questions? Email us at</a:t>
            </a:r>
            <a:endParaRPr sz="1600"/>
          </a:p>
          <a:p>
            <a:pPr indent="0" lvl="0" marL="0" rtl="0" algn="ctr">
              <a:lnSpc>
                <a:spcPct val="100000"/>
              </a:lnSpc>
              <a:spcBef>
                <a:spcPts val="0"/>
              </a:spcBef>
              <a:spcAft>
                <a:spcPts val="0"/>
              </a:spcAft>
              <a:buSzPts val="3800"/>
              <a:buNone/>
            </a:pPr>
            <a:r>
              <a:rPr lang="en" sz="1600" u="sng">
                <a:solidFill>
                  <a:schemeClr val="hlink"/>
                </a:solidFill>
                <a:hlinkClick r:id="rId3"/>
              </a:rPr>
              <a:t>jnee@berkeley.edu</a:t>
            </a:r>
            <a:endParaRPr sz="1600"/>
          </a:p>
          <a:p>
            <a:pPr indent="0" lvl="0" marL="0" rtl="0" algn="ctr">
              <a:lnSpc>
                <a:spcPct val="100000"/>
              </a:lnSpc>
              <a:spcBef>
                <a:spcPts val="0"/>
              </a:spcBef>
              <a:spcAft>
                <a:spcPts val="0"/>
              </a:spcAft>
              <a:buSzPts val="3800"/>
              <a:buNone/>
            </a:pPr>
            <a:r>
              <a:rPr lang="en" sz="1600" u="sng">
                <a:solidFill>
                  <a:schemeClr val="hlink"/>
                </a:solidFill>
                <a:hlinkClick r:id="rId4"/>
              </a:rPr>
              <a:t>eremirez@berkeley.edu</a:t>
            </a:r>
            <a:r>
              <a:rPr lang="en" sz="1600"/>
              <a:t> </a:t>
            </a:r>
            <a:endParaRPr sz="1600"/>
          </a:p>
        </p:txBody>
      </p:sp>
      <p:sp>
        <p:nvSpPr>
          <p:cNvPr id="134" name="Google Shape;134;p1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b="1" lang="en" sz="2300">
                <a:latin typeface="Open Sans"/>
                <a:ea typeface="Open Sans"/>
                <a:cs typeface="Open Sans"/>
                <a:sym typeface="Open Sans"/>
              </a:rPr>
              <a:t>And thanks to</a:t>
            </a:r>
            <a:br>
              <a:rPr lang="en">
                <a:latin typeface="Open Sans"/>
                <a:ea typeface="Open Sans"/>
                <a:cs typeface="Open Sans"/>
                <a:sym typeface="Open Sans"/>
              </a:rPr>
            </a:b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rPr lang="en" sz="1400">
                <a:solidFill>
                  <a:srgbClr val="FFFFFF"/>
                </a:solidFill>
                <a:latin typeface="Open Sans"/>
                <a:ea typeface="Open Sans"/>
                <a:cs typeface="Open Sans"/>
                <a:sym typeface="Open Sans"/>
              </a:rPr>
              <a:t>Generous </a:t>
            </a:r>
            <a:r>
              <a:rPr b="1" lang="en" sz="1400">
                <a:solidFill>
                  <a:srgbClr val="FFFFFF"/>
                </a:solidFill>
                <a:latin typeface="Open Sans"/>
                <a:ea typeface="Open Sans"/>
                <a:cs typeface="Open Sans"/>
                <a:sym typeface="Open Sans"/>
              </a:rPr>
              <a:t>guest speakers*</a:t>
            </a:r>
            <a:endParaRPr b="1"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t/>
            </a:r>
            <a:endParaRPr b="1"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rPr b="1" lang="en" sz="1400">
                <a:solidFill>
                  <a:srgbClr val="FFFFFF"/>
                </a:solidFill>
                <a:latin typeface="Open Sans"/>
                <a:ea typeface="Open Sans"/>
                <a:cs typeface="Open Sans"/>
                <a:sym typeface="Open Sans"/>
              </a:rPr>
              <a:t>Victoria Robinson </a:t>
            </a:r>
            <a:r>
              <a:rPr lang="en" sz="1400">
                <a:solidFill>
                  <a:srgbClr val="FFFFFF"/>
                </a:solidFill>
                <a:latin typeface="Open Sans"/>
                <a:ea typeface="Open Sans"/>
                <a:cs typeface="Open Sans"/>
                <a:sym typeface="Open Sans"/>
              </a:rPr>
              <a:t>&amp; the </a:t>
            </a:r>
            <a:r>
              <a:rPr b="1" lang="en" sz="1400">
                <a:solidFill>
                  <a:srgbClr val="FFFFFF"/>
                </a:solidFill>
                <a:latin typeface="Open Sans"/>
                <a:ea typeface="Open Sans"/>
                <a:cs typeface="Open Sans"/>
                <a:sym typeface="Open Sans"/>
              </a:rPr>
              <a:t>UC Berkeley </a:t>
            </a:r>
            <a:r>
              <a:rPr b="1" lang="en" sz="1400" u="sng">
                <a:solidFill>
                  <a:srgbClr val="FFFFFF"/>
                </a:solidFill>
                <a:latin typeface="Open Sans"/>
                <a:ea typeface="Open Sans"/>
                <a:cs typeface="Open Sans"/>
                <a:sym typeface="Open Sans"/>
                <a:hlinkClick r:id="rId5">
                  <a:extLst>
                    <a:ext uri="{A12FA001-AC4F-418D-AE19-62706E023703}">
                      <ahyp:hlinkClr val="tx"/>
                    </a:ext>
                  </a:extLst>
                </a:hlinkClick>
              </a:rPr>
              <a:t>American Cultures Program</a:t>
            </a:r>
            <a:r>
              <a:rPr lang="en" sz="1400">
                <a:solidFill>
                  <a:srgbClr val="FFFFFF"/>
                </a:solidFill>
                <a:latin typeface="Open Sans"/>
                <a:ea typeface="Open Sans"/>
                <a:cs typeface="Open Sans"/>
                <a:sym typeface="Open Sans"/>
              </a:rPr>
              <a:t> for providing feedback &amp; funding</a:t>
            </a: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t/>
            </a: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rPr b="1" lang="en" sz="1400">
                <a:solidFill>
                  <a:srgbClr val="FFFFFF"/>
                </a:solidFill>
                <a:latin typeface="Open Sans"/>
                <a:ea typeface="Open Sans"/>
                <a:cs typeface="Open Sans"/>
                <a:sym typeface="Open Sans"/>
              </a:rPr>
              <a:t>Prof Andrew Garrett</a:t>
            </a:r>
            <a:r>
              <a:rPr lang="en" sz="1400">
                <a:solidFill>
                  <a:srgbClr val="FFFFFF"/>
                </a:solidFill>
                <a:latin typeface="Open Sans"/>
                <a:ea typeface="Open Sans"/>
                <a:cs typeface="Open Sans"/>
                <a:sym typeface="Open Sans"/>
              </a:rPr>
              <a:t> for supporting course staff through the challenging summer term</a:t>
            </a: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Clr>
                <a:schemeClr val="dk2"/>
              </a:buClr>
              <a:buSzPts val="1100"/>
              <a:buFont typeface="Arial"/>
              <a:buNone/>
            </a:pPr>
            <a:r>
              <a:t/>
            </a: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rPr b="1" lang="en" sz="1400">
                <a:solidFill>
                  <a:srgbClr val="FFFFFF"/>
                </a:solidFill>
                <a:latin typeface="Open Sans"/>
                <a:ea typeface="Open Sans"/>
                <a:cs typeface="Open Sans"/>
                <a:sym typeface="Open Sans"/>
              </a:rPr>
              <a:t>Prof Richard Rhodes</a:t>
            </a:r>
            <a:r>
              <a:rPr lang="en" sz="1400">
                <a:solidFill>
                  <a:srgbClr val="FFFFFF"/>
                </a:solidFill>
                <a:latin typeface="Open Sans"/>
                <a:ea typeface="Open Sans"/>
                <a:cs typeface="Open Sans"/>
                <a:sym typeface="Open Sans"/>
              </a:rPr>
              <a:t> &amp; </a:t>
            </a:r>
            <a:r>
              <a:rPr b="1" lang="en" sz="1400">
                <a:solidFill>
                  <a:srgbClr val="FFFFFF"/>
                </a:solidFill>
                <a:latin typeface="Open Sans"/>
                <a:ea typeface="Open Sans"/>
                <a:cs typeface="Open Sans"/>
                <a:sym typeface="Open Sans"/>
              </a:rPr>
              <a:t>Raksit T. Lau-Preechathammarach </a:t>
            </a:r>
            <a:r>
              <a:rPr lang="en" sz="1400">
                <a:solidFill>
                  <a:srgbClr val="FFFFFF"/>
                </a:solidFill>
                <a:latin typeface="Open Sans"/>
                <a:ea typeface="Open Sans"/>
                <a:cs typeface="Open Sans"/>
                <a:sym typeface="Open Sans"/>
              </a:rPr>
              <a:t>for sharing resources and wisdom from past iterations of the course</a:t>
            </a: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t/>
            </a:r>
            <a:endParaRPr sz="140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SzPts val="1800"/>
              <a:buNone/>
            </a:pPr>
            <a:r>
              <a:rPr lang="en" sz="1400">
                <a:solidFill>
                  <a:srgbClr val="FFFFFF"/>
                </a:solidFill>
                <a:latin typeface="Open Sans"/>
                <a:ea typeface="Open Sans"/>
                <a:cs typeface="Open Sans"/>
                <a:sym typeface="Open Sans"/>
              </a:rPr>
              <a:t>Our wonderful </a:t>
            </a:r>
            <a:r>
              <a:rPr b="1" lang="en" sz="1400">
                <a:solidFill>
                  <a:srgbClr val="FFFFFF"/>
                </a:solidFill>
                <a:latin typeface="Open Sans"/>
                <a:ea typeface="Open Sans"/>
                <a:cs typeface="Open Sans"/>
                <a:sym typeface="Open Sans"/>
              </a:rPr>
              <a:t>students</a:t>
            </a:r>
            <a:r>
              <a:rPr lang="en" sz="1400">
                <a:solidFill>
                  <a:srgbClr val="FFFFFF"/>
                </a:solidFill>
                <a:latin typeface="Open Sans"/>
                <a:ea typeface="Open Sans"/>
                <a:cs typeface="Open Sans"/>
                <a:sym typeface="Open Sans"/>
              </a:rPr>
              <a:t>! </a:t>
            </a:r>
            <a:endParaRPr sz="1400">
              <a:solidFill>
                <a:srgbClr val="FFFFFF"/>
              </a:solidFill>
              <a:latin typeface="Open Sans"/>
              <a:ea typeface="Open Sans"/>
              <a:cs typeface="Open Sans"/>
              <a:sym typeface="Open Sans"/>
            </a:endParaRPr>
          </a:p>
          <a:p>
            <a:pPr indent="0" lvl="0" marL="0" rtl="0" algn="l">
              <a:lnSpc>
                <a:spcPct val="115000"/>
              </a:lnSpc>
              <a:spcBef>
                <a:spcPts val="0"/>
              </a:spcBef>
              <a:spcAft>
                <a:spcPts val="1600"/>
              </a:spcAft>
              <a:buSzPts val="1800"/>
              <a:buNone/>
            </a:pPr>
            <a:r>
              <a:t/>
            </a:r>
            <a:endParaRPr/>
          </a:p>
        </p:txBody>
      </p:sp>
      <p:sp>
        <p:nvSpPr>
          <p:cNvPr id="135" name="Google Shape;135;p11"/>
          <p:cNvSpPr txBox="1"/>
          <p:nvPr/>
        </p:nvSpPr>
        <p:spPr>
          <a:xfrm>
            <a:off x="265500" y="3238500"/>
            <a:ext cx="4045200" cy="16542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000000"/>
                </a:solidFill>
                <a:latin typeface="Source Sans Pro"/>
                <a:ea typeface="Source Sans Pro"/>
                <a:cs typeface="Source Sans Pro"/>
                <a:sym typeface="Source Sans Pro"/>
              </a:rPr>
              <a:t>*guests included Isaac Bleaman, Roslyn Burns, Kristin Foringer, Leanne Hinton, Aurora Martinez  Kane, Sharese King, </a:t>
            </a:r>
            <a:r>
              <a:rPr b="0" i="1" lang="en" sz="1400" u="none" cap="none" strike="noStrike">
                <a:solidFill>
                  <a:schemeClr val="dk2"/>
                </a:solidFill>
                <a:latin typeface="Source Sans Pro"/>
                <a:ea typeface="Source Sans Pro"/>
                <a:cs typeface="Source Sans Pro"/>
                <a:sym typeface="Source Sans Pro"/>
              </a:rPr>
              <a:t>Edwin Ko, Vincent Medina, Beth Piatote, Louis Trevino, &amp; Eric Wilbanks.</a:t>
            </a:r>
            <a:endParaRPr b="0" i="0" sz="1400" u="none" cap="none" strike="noStrike">
              <a:solidFill>
                <a:srgbClr val="000000"/>
              </a:solidFill>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lum">
  <a:themeElements>
    <a:clrScheme name="Plum">
      <a:dk1>
        <a:srgbClr val="136662"/>
      </a:dk1>
      <a:lt1>
        <a:srgbClr val="FFFFFF"/>
      </a:lt1>
      <a:dk2>
        <a:srgbClr val="000000"/>
      </a:dk2>
      <a:lt2>
        <a:srgbClr val="000000"/>
      </a:lt2>
      <a:accent1>
        <a:srgbClr val="333333"/>
      </a:accent1>
      <a:accent2>
        <a:srgbClr val="136662"/>
      </a:accent2>
      <a:accent3>
        <a:srgbClr val="D51107"/>
      </a:accent3>
      <a:accent4>
        <a:srgbClr val="E6B710"/>
      </a:accent4>
      <a:accent5>
        <a:srgbClr val="009688"/>
      </a:accent5>
      <a:accent6>
        <a:srgbClr val="FFD600"/>
      </a:accent6>
      <a:hlink>
        <a:srgbClr val="102BA7"/>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